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8" r:id="rId2"/>
    <p:sldId id="257" r:id="rId3"/>
    <p:sldId id="273" r:id="rId4"/>
    <p:sldId id="290" r:id="rId5"/>
    <p:sldId id="281" r:id="rId6"/>
    <p:sldId id="289" r:id="rId7"/>
    <p:sldId id="297" r:id="rId8"/>
    <p:sldId id="298" r:id="rId9"/>
    <p:sldId id="301" r:id="rId10"/>
    <p:sldId id="303" r:id="rId11"/>
    <p:sldId id="282" r:id="rId12"/>
    <p:sldId id="277" r:id="rId13"/>
    <p:sldId id="304" r:id="rId14"/>
    <p:sldId id="305" r:id="rId15"/>
    <p:sldId id="302" r:id="rId16"/>
    <p:sldId id="306" r:id="rId17"/>
    <p:sldId id="299" r:id="rId18"/>
    <p:sldId id="307" r:id="rId19"/>
    <p:sldId id="300" r:id="rId20"/>
    <p:sldId id="308" r:id="rId21"/>
    <p:sldId id="310" r:id="rId22"/>
    <p:sldId id="280" r:id="rId23"/>
    <p:sldId id="279" r:id="rId24"/>
    <p:sldId id="284" r:id="rId25"/>
    <p:sldId id="288" r:id="rId26"/>
    <p:sldId id="283" r:id="rId27"/>
    <p:sldId id="296" r:id="rId28"/>
    <p:sldId id="287" r:id="rId29"/>
    <p:sldId id="291" r:id="rId30"/>
  </p:sldIdLst>
  <p:sldSz cx="12192000" cy="6858000"/>
  <p:notesSz cx="6858000" cy="9144000"/>
  <p:defaultTextStyle>
    <a:defPPr>
      <a:defRPr lang="ii-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76825" autoAdjust="0"/>
  </p:normalViewPr>
  <p:slideViewPr>
    <p:cSldViewPr snapToGrid="0">
      <p:cViewPr>
        <p:scale>
          <a:sx n="75" d="100"/>
          <a:sy n="75" d="100"/>
        </p:scale>
        <p:origin x="1866"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i-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178D8-6340-45A8-804E-18ED2715157A}" type="datetimeFigureOut">
              <a:rPr lang="ii-CN" altLang="en-US" smtClean="0"/>
              <a:t>2019/6/22</a:t>
            </a:fld>
            <a:endParaRPr lang="ii-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i-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i-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24E49-5185-48C2-B041-C9DFCD03C6FB}" type="slidenum">
              <a:rPr lang="ii-CN" altLang="en-US" smtClean="0"/>
              <a:t>‹#›</a:t>
            </a:fld>
            <a:endParaRPr lang="ii-CN" altLang="en-US"/>
          </a:p>
        </p:txBody>
      </p:sp>
    </p:spTree>
    <p:extLst>
      <p:ext uri="{BB962C8B-B14F-4D97-AF65-F5344CB8AC3E}">
        <p14:creationId xmlns:p14="http://schemas.microsoft.com/office/powerpoint/2010/main" val="4175277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选题的原因，意义，创新点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独特点；文献综述中前人研究的不足是什么；研究问题之间逻辑性强不强（研究问题关注度比较高，确保里面没有语法错误或错别字）；</a:t>
            </a:r>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a:t>
            </a:fld>
            <a:endParaRPr lang="ii-CN" altLang="en-US"/>
          </a:p>
        </p:txBody>
      </p:sp>
    </p:spTree>
    <p:extLst>
      <p:ext uri="{BB962C8B-B14F-4D97-AF65-F5344CB8AC3E}">
        <p14:creationId xmlns:p14="http://schemas.microsoft.com/office/powerpoint/2010/main" val="3391236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传统的主动性能测量工具并不适用于</a:t>
            </a:r>
            <a:r>
              <a:rPr lang="en-US" altLang="zh-CN" dirty="0"/>
              <a:t>iSCSI</a:t>
            </a:r>
            <a:r>
              <a:rPr lang="zh-CN" altLang="en-US" dirty="0"/>
              <a:t>协议以及</a:t>
            </a:r>
            <a:r>
              <a:rPr lang="en-US" altLang="zh-CN" dirty="0"/>
              <a:t>RDMA</a:t>
            </a:r>
            <a:r>
              <a:rPr lang="zh-CN" altLang="en-US" dirty="0"/>
              <a:t>协议的测量</a:t>
            </a:r>
            <a:endParaRPr lang="en-US" altLang="zh-CN" dirty="0"/>
          </a:p>
          <a:p>
            <a:r>
              <a:rPr lang="zh-CN" altLang="en-US" sz="1200" b="0" i="0" kern="1200" dirty="0">
                <a:solidFill>
                  <a:schemeClr val="tx1"/>
                </a:solidFill>
                <a:effectLst/>
                <a:latin typeface="+mn-lt"/>
                <a:ea typeface="+mn-ea"/>
                <a:cs typeface="+mn-cs"/>
              </a:rPr>
              <a:t>因为由于网络中 </a:t>
            </a:r>
            <a:r>
              <a:rPr lang="en-US" altLang="zh-CN" sz="1200" b="0" i="0" kern="1200" dirty="0">
                <a:solidFill>
                  <a:schemeClr val="tx1"/>
                </a:solidFill>
                <a:effectLst/>
                <a:latin typeface="+mn-lt"/>
                <a:ea typeface="+mn-ea"/>
                <a:cs typeface="+mn-cs"/>
              </a:rPr>
              <a:t>QoS </a:t>
            </a:r>
            <a:r>
              <a:rPr lang="zh-CN" altLang="en-US" sz="1200" b="0" i="0" kern="1200" dirty="0">
                <a:solidFill>
                  <a:schemeClr val="tx1"/>
                </a:solidFill>
                <a:effectLst/>
                <a:latin typeface="+mn-lt"/>
                <a:ea typeface="+mn-ea"/>
                <a:cs typeface="+mn-cs"/>
              </a:rPr>
              <a:t>测量及 </a:t>
            </a:r>
            <a:r>
              <a:rPr lang="en-US" altLang="zh-CN" sz="1200" b="0" i="0" kern="1200" dirty="0">
                <a:solidFill>
                  <a:schemeClr val="tx1"/>
                </a:solidFill>
                <a:effectLst/>
                <a:latin typeface="+mn-lt"/>
                <a:ea typeface="+mn-ea"/>
                <a:cs typeface="+mn-cs"/>
              </a:rPr>
              <a:t>middlebox </a:t>
            </a:r>
            <a:r>
              <a:rPr lang="zh-CN" altLang="en-US" sz="1200" b="0" i="0" kern="1200" dirty="0">
                <a:solidFill>
                  <a:schemeClr val="tx1"/>
                </a:solidFill>
                <a:effectLst/>
                <a:latin typeface="+mn-lt"/>
                <a:ea typeface="+mn-ea"/>
                <a:cs typeface="+mn-cs"/>
              </a:rPr>
              <a:t>的存在，不同的协议报文可能会被不同的转发测量处理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因此，本项目在探针包的选择上，将尽可能与网络存储应用所使用的协议保持统一（基于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载荷以及相同的协议端口），以得到与网络存储应用相一致的网络性能。</a:t>
            </a:r>
            <a:r>
              <a:rPr lang="zh-CN" altLang="en-US" dirty="0"/>
              <a:t>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10</a:t>
            </a:fld>
            <a:endParaRPr lang="ii-CN" altLang="en-US"/>
          </a:p>
        </p:txBody>
      </p:sp>
    </p:spTree>
    <p:extLst>
      <p:ext uri="{BB962C8B-B14F-4D97-AF65-F5344CB8AC3E}">
        <p14:creationId xmlns:p14="http://schemas.microsoft.com/office/powerpoint/2010/main" val="59989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11</a:t>
            </a:fld>
            <a:endParaRPr lang="ii-CN" altLang="en-US"/>
          </a:p>
        </p:txBody>
      </p:sp>
    </p:spTree>
    <p:extLst>
      <p:ext uri="{BB962C8B-B14F-4D97-AF65-F5344CB8AC3E}">
        <p14:creationId xmlns:p14="http://schemas.microsoft.com/office/powerpoint/2010/main" val="415876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dirty="0">
                <a:latin typeface="Times New Roman" panose="02020603050405020304" pitchFamily="18" charset="0"/>
                <a:cs typeface="Times New Roman" panose="02020603050405020304" pitchFamily="18" charset="0"/>
              </a:rPr>
              <a:t>通过调研，我们决定基于</a:t>
            </a:r>
            <a:r>
              <a:rPr lang="en-US" altLang="zh-CN" sz="1200" dirty="0" err="1">
                <a:latin typeface="Times New Roman" panose="02020603050405020304" pitchFamily="18" charset="0"/>
                <a:cs typeface="Times New Roman" panose="02020603050405020304" pitchFamily="18" charset="0"/>
              </a:rPr>
              <a:t>OneProbe</a:t>
            </a:r>
            <a:r>
              <a:rPr lang="zh-CN" altLang="en-US" sz="1200" dirty="0">
                <a:latin typeface="Times New Roman" panose="02020603050405020304" pitchFamily="18" charset="0"/>
                <a:cs typeface="Times New Roman" panose="02020603050405020304" pitchFamily="18" charset="0"/>
              </a:rPr>
              <a:t>设计面向存储网络的网络性能测量工具，</a:t>
            </a:r>
            <a:r>
              <a:rPr lang="en-US" altLang="zh-CN" sz="1200" dirty="0" err="1">
                <a:latin typeface="Times New Roman" panose="02020603050405020304" pitchFamily="18" charset="0"/>
                <a:cs typeface="Times New Roman" panose="02020603050405020304" pitchFamily="18" charset="0"/>
              </a:rPr>
              <a:t>OneProbe</a:t>
            </a:r>
            <a:r>
              <a:rPr lang="zh-CN" altLang="en-US" sz="1200" dirty="0">
                <a:latin typeface="Times New Roman" panose="02020603050405020304" pitchFamily="18" charset="0"/>
                <a:cs typeface="Times New Roman" panose="02020603050405020304" pitchFamily="18" charset="0"/>
              </a:rPr>
              <a:t>是一个非协助式的主动测量方式的网络性能测量方法</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Metric-rich:</a:t>
            </a:r>
            <a:r>
              <a:rPr lang="zh-CN" altLang="en-US" sz="1200" b="0" i="0" kern="1200" dirty="0">
                <a:solidFill>
                  <a:schemeClr val="tx1"/>
                </a:solidFill>
                <a:effectLst/>
                <a:latin typeface="+mn-lt"/>
                <a:ea typeface="+mn-ea"/>
                <a:cs typeface="+mn-cs"/>
              </a:rPr>
              <a:t>充分挖掘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连接的特点，以较少的探针报文，实现较多的参数测量</a:t>
            </a:r>
            <a:endParaRPr lang="en-US" altLang="zh-CN" dirty="0"/>
          </a:p>
          <a:p>
            <a:r>
              <a:rPr lang="en-US" altLang="zh-CN" dirty="0"/>
              <a:t>data packets,</a:t>
            </a:r>
            <a:r>
              <a:rPr lang="zh-CN" altLang="en-US" sz="1200" b="0" i="0" kern="1200" dirty="0">
                <a:solidFill>
                  <a:schemeClr val="tx1"/>
                </a:solidFill>
                <a:effectLst/>
                <a:latin typeface="+mn-lt"/>
                <a:ea typeface="+mn-ea"/>
                <a:cs typeface="+mn-cs"/>
              </a:rPr>
              <a:t>将尽可能与网络存储应用所使用的协议保持统一（基于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载荷以及相同的协议端口），以得到与网络存储应用相一致的网络性能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泊松抽样，可以尽可能的覆盖更多的网络事件</a:t>
            </a:r>
            <a:r>
              <a:rPr lang="zh-CN" altLang="en-US" dirty="0"/>
              <a:t> </a:t>
            </a:r>
            <a:br>
              <a:rPr lang="zh-CN" altLang="en-US" dirty="0"/>
            </a:br>
            <a:br>
              <a:rPr lang="zh-CN" altLang="en-US" dirty="0"/>
            </a:br>
            <a:endParaRPr lang="en-US" altLang="zh-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21B25-4AAE-4DFC-B7A5-343BC5C28FA7}" type="slidenum">
              <a:rPr kumimoji="0" lang="ii-CN" altLang="en-US" sz="1200" b="0" i="0" u="none" strike="noStrike" kern="1200" cap="none" spc="0" normalizeH="0" baseline="0" noProof="0" smtClean="0">
                <a:ln>
                  <a:noFill/>
                </a:ln>
                <a:solidFill>
                  <a:prstClr val="black"/>
                </a:solidFill>
                <a:effectLst/>
                <a:uLnTx/>
                <a:uFillTx/>
                <a:latin typeface="Calibri" panose="020F0502020204030204"/>
                <a:ea typeface="Microsoft Yi Baiti" panose="03000500000000000000" pitchFamily="66"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i-CN" altLang="en-US" sz="1200" b="0" i="0" u="none" strike="noStrike" kern="1200" cap="none" spc="0" normalizeH="0" baseline="0" noProof="0">
              <a:ln>
                <a:noFill/>
              </a:ln>
              <a:solidFill>
                <a:prstClr val="black"/>
              </a:solidFill>
              <a:effectLst/>
              <a:uLnTx/>
              <a:uFillTx/>
              <a:latin typeface="Calibri" panose="020F0502020204030204"/>
              <a:ea typeface="Microsoft Yi Baiti" panose="03000500000000000000" pitchFamily="66" charset="0"/>
              <a:cs typeface="+mn-cs"/>
            </a:endParaRPr>
          </a:p>
        </p:txBody>
      </p:sp>
    </p:spTree>
    <p:extLst>
      <p:ext uri="{BB962C8B-B14F-4D97-AF65-F5344CB8AC3E}">
        <p14:creationId xmlns:p14="http://schemas.microsoft.com/office/powerpoint/2010/main" val="15084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首先简单介绍下</a:t>
            </a:r>
            <a:r>
              <a:rPr lang="en-US" altLang="zh-CN" dirty="0" err="1"/>
              <a:t>OneProbe</a:t>
            </a:r>
            <a:r>
              <a:rPr lang="zh-CN" altLang="en-US" dirty="0"/>
              <a:t>测量方法的原理</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13</a:t>
            </a:fld>
            <a:endParaRPr lang="ii-CN" altLang="en-US"/>
          </a:p>
        </p:txBody>
      </p:sp>
    </p:spTree>
    <p:extLst>
      <p:ext uri="{BB962C8B-B14F-4D97-AF65-F5344CB8AC3E}">
        <p14:creationId xmlns:p14="http://schemas.microsoft.com/office/powerpoint/2010/main" val="433376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第一条原则，探测端只在接收到远端返回的两个新的数据报文以及</a:t>
            </a:r>
            <a:r>
              <a:rPr lang="en-US" altLang="zh-CN" dirty="0"/>
              <a:t>ACK</a:t>
            </a:r>
            <a:r>
              <a:rPr lang="zh-CN" altLang="en-US" dirty="0"/>
              <a:t>后才发送新的探测报文，如</a:t>
            </a:r>
            <a:r>
              <a:rPr lang="en-US" altLang="zh-CN" dirty="0"/>
              <a:t>C3’|1</a:t>
            </a:r>
          </a:p>
          <a:p>
            <a:r>
              <a:rPr lang="zh-CN" altLang="en-US" dirty="0"/>
              <a:t>第二条原则，探测端发送的报文只确认一个远端发来的报文</a:t>
            </a:r>
            <a:endParaRPr lang="en-US" altLang="zh-CN" dirty="0"/>
          </a:p>
          <a:p>
            <a:r>
              <a:rPr lang="zh-CN" altLang="en-US" dirty="0"/>
              <a:t>第三条原则，探测端会在</a:t>
            </a:r>
            <a:r>
              <a:rPr lang="en-US" altLang="zh-CN" dirty="0"/>
              <a:t>TCP</a:t>
            </a:r>
            <a:r>
              <a:rPr lang="zh-CN" altLang="en-US" dirty="0"/>
              <a:t>建立连接期间将服务端的拥塞窗口设为两个报文段的大小，从而使服务端的发送窗口为两个报文段大小</a:t>
            </a:r>
            <a:endParaRPr lang="en-US" altLang="zh-CN" dirty="0"/>
          </a:p>
          <a:p>
            <a:r>
              <a:rPr lang="zh-CN" altLang="en-US" dirty="0"/>
              <a:t>这三条原则保证当服务端收到新的探测报文时只会回复一个回复报文，在没用发生乱序的情况下</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14</a:t>
            </a:fld>
            <a:endParaRPr lang="ii-CN" altLang="en-US"/>
          </a:p>
        </p:txBody>
      </p:sp>
    </p:spTree>
    <p:extLst>
      <p:ext uri="{BB962C8B-B14F-4D97-AF65-F5344CB8AC3E}">
        <p14:creationId xmlns:p14="http://schemas.microsoft.com/office/powerpoint/2010/main" val="2633722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下面来说下</a:t>
            </a:r>
            <a:r>
              <a:rPr lang="en-US" altLang="zh-CN" dirty="0" err="1"/>
              <a:t>oneProbe</a:t>
            </a:r>
            <a:r>
              <a:rPr lang="zh-CN" altLang="en-US" dirty="0"/>
              <a:t>是怎么测量丢包和乱序的</a:t>
            </a:r>
            <a:endParaRPr lang="en-US" altLang="zh-CN" dirty="0"/>
          </a:p>
          <a:p>
            <a:r>
              <a:rPr lang="zh-CN" altLang="en-US" dirty="0"/>
              <a:t>总结了前向路径的五种可能的情况， 前向路径是指探测端到服务端（被测端）</a:t>
            </a:r>
            <a:endParaRPr lang="en-US" altLang="zh-CN" dirty="0"/>
          </a:p>
          <a:p>
            <a:r>
              <a:rPr lang="en-US" altLang="zh-CN" dirty="0" err="1"/>
              <a:t>oneProbe</a:t>
            </a:r>
            <a:r>
              <a:rPr lang="zh-CN" altLang="en-US" dirty="0"/>
              <a:t>是以报文对进行测量那么就会出现</a:t>
            </a:r>
            <a:r>
              <a:rPr lang="en-US" altLang="zh-CN" dirty="0"/>
              <a:t>5</a:t>
            </a:r>
            <a:r>
              <a:rPr lang="zh-CN" altLang="en-US" dirty="0"/>
              <a:t>种情形</a:t>
            </a:r>
            <a:endParaRPr lang="en-US" altLang="zh-CN" dirty="0"/>
          </a:p>
          <a:p>
            <a:r>
              <a:rPr lang="en-US" altLang="zh-CN" dirty="0"/>
              <a:t>F0,FR</a:t>
            </a:r>
            <a:r>
              <a:rPr lang="zh-CN" altLang="en-US" dirty="0"/>
              <a:t>，</a:t>
            </a:r>
            <a:r>
              <a:rPr lang="en-US" altLang="zh-CN" dirty="0"/>
              <a:t>F1,F2</a:t>
            </a:r>
            <a:r>
              <a:rPr lang="zh-CN" altLang="en-US" dirty="0"/>
              <a:t>，</a:t>
            </a:r>
            <a:r>
              <a:rPr lang="en-US" altLang="zh-CN" dirty="0"/>
              <a:t>F3</a:t>
            </a:r>
          </a:p>
          <a:p>
            <a:r>
              <a:rPr lang="zh-CN" altLang="en-US" dirty="0"/>
              <a:t>相应的服务端返回的报文对也有着</a:t>
            </a:r>
            <a:r>
              <a:rPr lang="en-US" altLang="zh-CN" dirty="0"/>
              <a:t>5</a:t>
            </a:r>
            <a:r>
              <a:rPr lang="zh-CN" altLang="en-US" dirty="0"/>
              <a:t>种情形</a:t>
            </a:r>
            <a:endParaRPr lang="en-US" altLang="zh-CN" dirty="0"/>
          </a:p>
          <a:p>
            <a:r>
              <a:rPr lang="zh-CN" altLang="en-US" dirty="0"/>
              <a:t>我们可以从下图看出，对应不同的情形，服务端返回的报文是不同的</a:t>
            </a:r>
            <a:endParaRPr lang="en-US" altLang="zh-CN" dirty="0"/>
          </a:p>
          <a:p>
            <a:r>
              <a:rPr lang="zh-CN" altLang="en-US" dirty="0"/>
              <a:t>通过服务端返回报文的不同可以分辨出不同事件</a:t>
            </a:r>
            <a:endParaRPr lang="en-US" altLang="zh-CN"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15</a:t>
            </a:fld>
            <a:endParaRPr lang="ii-CN" altLang="en-US"/>
          </a:p>
        </p:txBody>
      </p:sp>
    </p:spTree>
    <p:extLst>
      <p:ext uri="{BB962C8B-B14F-4D97-AF65-F5344CB8AC3E}">
        <p14:creationId xmlns:p14="http://schemas.microsoft.com/office/powerpoint/2010/main" val="4236591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Oneprobe</a:t>
            </a:r>
            <a:r>
              <a:rPr lang="zh-CN" altLang="en-US" dirty="0"/>
              <a:t>在</a:t>
            </a:r>
            <a:r>
              <a:rPr lang="en-US" altLang="zh-CN" dirty="0"/>
              <a:t>HTTP</a:t>
            </a:r>
            <a:r>
              <a:rPr lang="zh-CN" altLang="en-US" dirty="0"/>
              <a:t>协议上的应用，</a:t>
            </a:r>
            <a:r>
              <a:rPr lang="en-US" altLang="zh-CN" dirty="0" err="1"/>
              <a:t>Oneprobe</a:t>
            </a:r>
            <a:r>
              <a:rPr lang="zh-CN" altLang="en-US" dirty="0"/>
              <a:t>端通过</a:t>
            </a:r>
            <a:r>
              <a:rPr lang="en-US" altLang="zh-CN" dirty="0"/>
              <a:t>HTTP GET</a:t>
            </a:r>
            <a:r>
              <a:rPr lang="zh-CN" altLang="en-US" dirty="0"/>
              <a:t>的命令请求服务端返回相应大小的数据报文，从而实现对</a:t>
            </a:r>
            <a:r>
              <a:rPr lang="en-US" altLang="zh-CN" dirty="0"/>
              <a:t>HTTP</a:t>
            </a:r>
            <a:r>
              <a:rPr lang="zh-CN" altLang="en-US" dirty="0"/>
              <a:t>服务器的端到端的基于</a:t>
            </a:r>
            <a:r>
              <a:rPr lang="en-US" altLang="zh-CN" dirty="0"/>
              <a:t>TCP</a:t>
            </a:r>
            <a:r>
              <a:rPr lang="zh-CN" altLang="en-US" dirty="0"/>
              <a:t>数据报文的非协作式性能测量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因为它的收发控制是充分利用现有</a:t>
            </a:r>
            <a:r>
              <a:rPr lang="en-US" altLang="zh-CN" dirty="0"/>
              <a:t>TCP</a:t>
            </a:r>
            <a:r>
              <a:rPr lang="zh-CN" altLang="en-US" dirty="0"/>
              <a:t>机制 比如滑动窗口、拥塞控制等实现的，服务端并不需要对报文的收发机制做任何操作，服务端只需要保证有足够的数据回复就可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a:t>
            </a:r>
            <a:r>
              <a:rPr lang="en-US" altLang="zh-CN" dirty="0" err="1"/>
              <a:t>OneProbe</a:t>
            </a:r>
            <a:r>
              <a:rPr lang="zh-CN" altLang="en-US" dirty="0"/>
              <a:t>所谓的协作式测量存在一个限制就是它需要服务端支持请求数据报文的命令以及有足够的数据返回，这使得只有部分应用层的协议可以用于协作式测量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为了解决这个问题，我们提出在服务端部署</a:t>
            </a:r>
            <a:r>
              <a:rPr lang="en-US" altLang="zh-CN" dirty="0"/>
              <a:t>Agent</a:t>
            </a:r>
            <a:r>
              <a:rPr lang="zh-CN" altLang="en-US" dirty="0"/>
              <a:t>来生成相应数据大小的回复报文以及处理相关的收发机制，使得</a:t>
            </a:r>
            <a:r>
              <a:rPr lang="en-US" altLang="zh-CN" dirty="0" err="1"/>
              <a:t>OneProbe</a:t>
            </a:r>
            <a:r>
              <a:rPr lang="zh-CN" altLang="en-US" dirty="0"/>
              <a:t>可以支持所有基于</a:t>
            </a:r>
            <a:r>
              <a:rPr lang="en-US" altLang="zh-CN" dirty="0"/>
              <a:t>TCP</a:t>
            </a:r>
            <a:r>
              <a:rPr lang="zh-CN" altLang="en-US" dirty="0"/>
              <a:t>协议的应用层协议</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16</a:t>
            </a:fld>
            <a:endParaRPr lang="ii-CN" altLang="en-US"/>
          </a:p>
        </p:txBody>
      </p:sp>
    </p:spTree>
    <p:extLst>
      <p:ext uri="{BB962C8B-B14F-4D97-AF65-F5344CB8AC3E}">
        <p14:creationId xmlns:p14="http://schemas.microsoft.com/office/powerpoint/2010/main" val="188554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a:t>
            </a:r>
            <a:r>
              <a:rPr lang="en-US" altLang="zh-CN" dirty="0"/>
              <a:t>SAN </a:t>
            </a:r>
            <a:r>
              <a:rPr lang="zh-CN" altLang="en-US" dirty="0"/>
              <a:t>通常由磁盘阵列（</a:t>
            </a:r>
            <a:r>
              <a:rPr lang="en-US" altLang="zh-CN" dirty="0"/>
              <a:t>RAID</a:t>
            </a:r>
            <a:r>
              <a:rPr lang="zh-CN" altLang="en-US" dirty="0"/>
              <a:t>）连接光纤通道组成的，光纤通道的传输协议是</a:t>
            </a:r>
            <a:r>
              <a:rPr lang="en-US" altLang="zh-CN" dirty="0"/>
              <a:t>FC</a:t>
            </a:r>
            <a:r>
              <a:rPr lang="zh-CN" altLang="en-US" dirty="0"/>
              <a:t>协议与用户所在的以太网是完全异构的，其对存储网络的扩展性和兼容性带来障碍</a:t>
            </a:r>
            <a:endParaRPr lang="en-US" altLang="zh-CN" dirty="0"/>
          </a:p>
          <a:p>
            <a:r>
              <a:rPr lang="zh-CN" altLang="en-US" dirty="0"/>
              <a:t>随着</a:t>
            </a:r>
            <a:r>
              <a:rPr lang="en-US" altLang="zh-CN" dirty="0"/>
              <a:t>10Gb/s</a:t>
            </a:r>
            <a:r>
              <a:rPr lang="zh-CN" altLang="en-US" dirty="0"/>
              <a:t>万兆以太网的出现，用以太网传输</a:t>
            </a:r>
            <a:r>
              <a:rPr lang="en-US" altLang="zh-CN" dirty="0"/>
              <a:t>SCSI</a:t>
            </a:r>
            <a:r>
              <a:rPr lang="zh-CN" altLang="en-US" dirty="0"/>
              <a:t>命令和数据变得合适</a:t>
            </a:r>
            <a:endParaRPr lang="en-US" altLang="zh-CN" dirty="0"/>
          </a:p>
          <a:p>
            <a:r>
              <a:rPr lang="en-US" altLang="zh-CN" dirty="0"/>
              <a:t>iSCSI</a:t>
            </a:r>
            <a:r>
              <a:rPr lang="zh-CN" altLang="en-US" dirty="0"/>
              <a:t>协议的诞生则带来了新的</a:t>
            </a:r>
            <a:r>
              <a:rPr lang="en-US" altLang="zh-CN" dirty="0"/>
              <a:t>IP-SAN</a:t>
            </a:r>
            <a:r>
              <a:rPr lang="zh-CN" altLang="en-US" dirty="0"/>
              <a:t>架构将存储网络与以太网融合，解决了存储网络扩展性和兼容性的问题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它允许网络在</a:t>
            </a:r>
            <a:r>
              <a:rPr lang="en-US" altLang="zh-CN" dirty="0"/>
              <a:t>TCP/IP</a:t>
            </a:r>
            <a:r>
              <a:rPr lang="zh-CN" altLang="en-US" dirty="0"/>
              <a:t>协议上传输</a:t>
            </a:r>
            <a:r>
              <a:rPr lang="en-US" altLang="zh-CN" dirty="0"/>
              <a:t>SCSI</a:t>
            </a:r>
            <a:r>
              <a:rPr lang="zh-CN" altLang="en-US" dirty="0"/>
              <a:t>命令，实现了</a:t>
            </a:r>
            <a:r>
              <a:rPr lang="en-US" altLang="zh-CN" dirty="0"/>
              <a:t>SCSI</a:t>
            </a:r>
            <a:r>
              <a:rPr lang="zh-CN" altLang="en-US" dirty="0"/>
              <a:t>和</a:t>
            </a:r>
            <a:r>
              <a:rPr lang="en-US" altLang="zh-CN" dirty="0"/>
              <a:t>TCP/IP</a:t>
            </a:r>
            <a:r>
              <a:rPr lang="zh-CN" altLang="en-US" dirty="0"/>
              <a:t>协议的连接，这样用户就可以通过</a:t>
            </a:r>
            <a:r>
              <a:rPr lang="en-US" altLang="zh-CN" dirty="0"/>
              <a:t>TCP/IP</a:t>
            </a:r>
            <a:r>
              <a:rPr lang="zh-CN" altLang="en-US" dirty="0"/>
              <a:t>网络来构建存储区域网</a:t>
            </a:r>
            <a:endParaRPr lang="en-US" altLang="zh-CN" dirty="0"/>
          </a:p>
          <a:p>
            <a:r>
              <a:rPr lang="en-US" altLang="zh-CN" sz="1200" b="0" i="0" kern="1200" dirty="0">
                <a:solidFill>
                  <a:schemeClr val="tx1"/>
                </a:solidFill>
                <a:effectLst/>
                <a:latin typeface="+mn-lt"/>
                <a:ea typeface="+mn-ea"/>
                <a:cs typeface="+mn-cs"/>
              </a:rPr>
              <a:t>IP-SAN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存储）的通信通道是使用</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通道，而不是光纤通道，把服务器与存储设备连接起来的技术，除了标准已获通过的</a:t>
            </a:r>
            <a:r>
              <a:rPr lang="en-US" altLang="zh-CN" sz="1200" b="0" i="0" kern="1200" dirty="0">
                <a:solidFill>
                  <a:schemeClr val="tx1"/>
                </a:solidFill>
                <a:effectLst/>
                <a:latin typeface="+mn-lt"/>
                <a:ea typeface="+mn-ea"/>
                <a:cs typeface="+mn-cs"/>
              </a:rPr>
              <a:t>iSCSI</a:t>
            </a:r>
            <a:r>
              <a:rPr lang="zh-CN" altLang="en-US" sz="1200" b="0" i="0" kern="1200" dirty="0">
                <a:solidFill>
                  <a:schemeClr val="tx1"/>
                </a:solidFill>
                <a:effectLst/>
                <a:latin typeface="+mn-lt"/>
                <a:ea typeface="+mn-ea"/>
                <a:cs typeface="+mn-cs"/>
              </a:rPr>
              <a:t>，还有</a:t>
            </a:r>
            <a:r>
              <a:rPr lang="en-US" altLang="zh-CN" sz="1200" b="0" i="0" kern="1200" dirty="0">
                <a:solidFill>
                  <a:schemeClr val="tx1"/>
                </a:solidFill>
                <a:effectLst/>
                <a:latin typeface="+mn-lt"/>
                <a:ea typeface="+mn-ea"/>
                <a:cs typeface="+mn-cs"/>
              </a:rPr>
              <a:t>FCIP</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iFCP</a:t>
            </a:r>
            <a:r>
              <a:rPr lang="zh-CN" altLang="en-US" sz="1200" b="0" i="0" kern="1200" dirty="0">
                <a:solidFill>
                  <a:schemeClr val="tx1"/>
                </a:solidFill>
                <a:effectLst/>
                <a:latin typeface="+mn-lt"/>
                <a:ea typeface="+mn-ea"/>
                <a:cs typeface="+mn-cs"/>
              </a:rPr>
              <a:t>等正在制定的标准。而</a:t>
            </a:r>
            <a:r>
              <a:rPr lang="en-US" altLang="zh-CN" sz="1200" b="0" i="0" kern="1200" dirty="0">
                <a:solidFill>
                  <a:schemeClr val="tx1"/>
                </a:solidFill>
                <a:effectLst/>
                <a:latin typeface="+mn-lt"/>
                <a:ea typeface="+mn-ea"/>
                <a:cs typeface="+mn-cs"/>
              </a:rPr>
              <a:t>iSCSI</a:t>
            </a:r>
            <a:r>
              <a:rPr lang="zh-CN" altLang="en-US" sz="1200" b="0" i="0" kern="1200" dirty="0">
                <a:solidFill>
                  <a:schemeClr val="tx1"/>
                </a:solidFill>
                <a:effectLst/>
                <a:latin typeface="+mn-lt"/>
                <a:ea typeface="+mn-ea"/>
                <a:cs typeface="+mn-cs"/>
              </a:rPr>
              <a:t>发展最快，已经成了</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存储一个有力的代表。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最大的优势在于</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存储超越了地理距离的限制。</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能延伸到多远，存储就能延伸到多远，这几乎是一个划时代的革命，十分适合于对现存关键数据的远程备份。另外就是成本低不需要专门的光纤通道</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17</a:t>
            </a:fld>
            <a:endParaRPr lang="ii-CN" altLang="en-US"/>
          </a:p>
        </p:txBody>
      </p:sp>
    </p:spTree>
    <p:extLst>
      <p:ext uri="{BB962C8B-B14F-4D97-AF65-F5344CB8AC3E}">
        <p14:creationId xmlns:p14="http://schemas.microsoft.com/office/powerpoint/2010/main" val="170734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协议栈</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层作为</a:t>
            </a: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协议的核心层，</a:t>
            </a:r>
            <a:r>
              <a:rPr lang="zh-CN" altLang="zh-CN" sz="1200" kern="1200" dirty="0">
                <a:solidFill>
                  <a:schemeClr val="tx1"/>
                </a:solidFill>
                <a:effectLst/>
                <a:latin typeface="+mn-lt"/>
                <a:ea typeface="+mn-ea"/>
                <a:cs typeface="+mn-cs"/>
              </a:rPr>
              <a:t>将SCSI命令和数据封装到 TCP/IP 包中再通过网络转发，接收端收到 TCP/IP 包之后，将其还原为SCSI命令和数据并执行，完成之后将返回的SCSI命令和数据再封装到 TCP/IP包中再传送回发送端。而整个过程在用户看来，使用远端的存储设备就像访问本地的 SCSI设备一样简单。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的原理很简单就是在</a:t>
            </a:r>
            <a:r>
              <a:rPr lang="en-US" altLang="zh-CN" sz="1200" kern="1200" dirty="0">
                <a:solidFill>
                  <a:schemeClr val="tx1"/>
                </a:solidFill>
                <a:effectLst/>
                <a:latin typeface="+mn-lt"/>
                <a:ea typeface="+mn-ea"/>
                <a:cs typeface="+mn-cs"/>
              </a:rPr>
              <a:t>SCSI</a:t>
            </a:r>
            <a:r>
              <a:rPr lang="zh-CN" altLang="en-US" sz="1200" kern="1200" dirty="0">
                <a:solidFill>
                  <a:schemeClr val="tx1"/>
                </a:solidFill>
                <a:effectLst/>
                <a:latin typeface="+mn-lt"/>
                <a:ea typeface="+mn-ea"/>
                <a:cs typeface="+mn-cs"/>
              </a:rPr>
              <a:t>报文前面封装了</a:t>
            </a: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头报文段，由于</a:t>
            </a: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协议的传输层还是</a:t>
            </a:r>
            <a:r>
              <a:rPr lang="en-US" altLang="zh-CN" sz="1200" kern="1200" dirty="0">
                <a:solidFill>
                  <a:schemeClr val="tx1"/>
                </a:solidFill>
                <a:effectLst/>
                <a:latin typeface="+mn-lt"/>
                <a:ea typeface="+mn-ea"/>
                <a:cs typeface="+mn-cs"/>
              </a:rPr>
              <a:t>TCP</a:t>
            </a:r>
            <a:r>
              <a:rPr lang="zh-CN" altLang="en-US" sz="1200" kern="1200" dirty="0">
                <a:solidFill>
                  <a:schemeClr val="tx1"/>
                </a:solidFill>
                <a:effectLst/>
                <a:latin typeface="+mn-lt"/>
                <a:ea typeface="+mn-ea"/>
                <a:cs typeface="+mn-cs"/>
              </a:rPr>
              <a:t>协议所以通过对</a:t>
            </a:r>
            <a:r>
              <a:rPr lang="en-US" altLang="zh-CN" sz="1200" kern="1200" dirty="0">
                <a:solidFill>
                  <a:schemeClr val="tx1"/>
                </a:solidFill>
                <a:effectLst/>
                <a:latin typeface="+mn-lt"/>
                <a:ea typeface="+mn-ea"/>
                <a:cs typeface="+mn-cs"/>
              </a:rPr>
              <a:t>iSCSI</a:t>
            </a:r>
            <a:r>
              <a:rPr lang="zh-CN" altLang="en-US" sz="1200" kern="1200" dirty="0">
                <a:solidFill>
                  <a:schemeClr val="tx1"/>
                </a:solidFill>
                <a:effectLst/>
                <a:latin typeface="+mn-lt"/>
                <a:ea typeface="+mn-ea"/>
                <a:cs typeface="+mn-cs"/>
              </a:rPr>
              <a:t>协议和</a:t>
            </a:r>
            <a:r>
              <a:rPr lang="en-US" altLang="zh-CN" sz="1200" kern="1200" dirty="0">
                <a:solidFill>
                  <a:schemeClr val="tx1"/>
                </a:solidFill>
                <a:effectLst/>
                <a:latin typeface="+mn-lt"/>
                <a:ea typeface="+mn-ea"/>
                <a:cs typeface="+mn-cs"/>
              </a:rPr>
              <a:t>SCSI</a:t>
            </a:r>
            <a:r>
              <a:rPr lang="zh-CN" altLang="en-US" sz="1200" kern="1200" dirty="0">
                <a:solidFill>
                  <a:schemeClr val="tx1"/>
                </a:solidFill>
                <a:effectLst/>
                <a:latin typeface="+mn-lt"/>
                <a:ea typeface="+mn-ea"/>
                <a:cs typeface="+mn-cs"/>
              </a:rPr>
              <a:t>协议的报文格式的研究，生成合法的报文则可以很轻松的集合到测量工具里</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6324E49-5185-48C2-B041-C9DFCD03C6FB}" type="slidenum">
              <a:rPr lang="ii-CN" altLang="en-US" smtClean="0"/>
              <a:t>18</a:t>
            </a:fld>
            <a:endParaRPr lang="ii-CN" altLang="en-US"/>
          </a:p>
        </p:txBody>
      </p:sp>
    </p:spTree>
    <p:extLst>
      <p:ext uri="{BB962C8B-B14F-4D97-AF65-F5344CB8AC3E}">
        <p14:creationId xmlns:p14="http://schemas.microsoft.com/office/powerpoint/2010/main" val="1248189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RDMA</a:t>
            </a:r>
            <a:r>
              <a:rPr lang="zh-CN" altLang="en-US" dirty="0"/>
              <a:t>是 </a:t>
            </a:r>
            <a:r>
              <a:rPr lang="en-US" altLang="zh-CN" dirty="0"/>
              <a:t>DMA</a:t>
            </a:r>
            <a:r>
              <a:rPr lang="zh-CN" altLang="en-US" dirty="0"/>
              <a:t>的改进，它允许主机远程读写远端机器的内存而不占用</a:t>
            </a:r>
            <a:r>
              <a:rPr lang="en-US" altLang="zh-CN" dirty="0"/>
              <a:t>CPU</a:t>
            </a:r>
            <a:r>
              <a:rPr lang="zh-CN" altLang="en-US" dirty="0"/>
              <a:t>和旁路操作系统</a:t>
            </a:r>
            <a:endParaRPr lang="en-US" altLang="zh-CN" dirty="0"/>
          </a:p>
          <a:p>
            <a:endParaRPr lang="en-US" altLang="zh-CN" dirty="0"/>
          </a:p>
          <a:p>
            <a:r>
              <a:rPr lang="zh-CN" altLang="en-US" dirty="0"/>
              <a:t>高性能计算广泛应用，主机内存和外部设备之间传输数据的一种方式，服务器</a:t>
            </a:r>
            <a:r>
              <a:rPr lang="en-US" altLang="zh-CN" dirty="0"/>
              <a:t>1</a:t>
            </a:r>
            <a:r>
              <a:rPr lang="zh-CN" altLang="en-US" dirty="0"/>
              <a:t>的网卡可以直接读写另一个服务器</a:t>
            </a:r>
            <a:r>
              <a:rPr lang="en-US" altLang="zh-CN" dirty="0"/>
              <a:t>2</a:t>
            </a:r>
            <a:r>
              <a:rPr lang="zh-CN" altLang="en-US" dirty="0"/>
              <a:t>的内存，最终达到高带宽，低延迟和低资源利用率的效果。应用程序不需要参与数据传输过程，只需要指定内存读写地址，开启传输并等待传输完成即可</a:t>
            </a:r>
            <a:endParaRPr lang="en-US" altLang="zh-CN" dirty="0"/>
          </a:p>
          <a:p>
            <a:endParaRPr lang="en-US" altLang="zh-CN" dirty="0"/>
          </a:p>
          <a:p>
            <a:r>
              <a:rPr lang="zh-CN" altLang="en-US" dirty="0"/>
              <a:t>零拷贝</a:t>
            </a:r>
            <a:r>
              <a:rPr lang="en-US" altLang="zh-CN" dirty="0"/>
              <a:t>(Zero-copy) - </a:t>
            </a:r>
            <a:r>
              <a:rPr lang="zh-CN" altLang="en-US" dirty="0"/>
              <a:t>应用程序能够直接执行数据传输，在不涉及到网络软件栈的情况下。数据能够被直接发送到缓冲区或者能够直接从缓冲区里接收，而不需要被复制到网络层。</a:t>
            </a:r>
            <a:endParaRPr lang="en-US" altLang="zh-CN" dirty="0"/>
          </a:p>
          <a:p>
            <a:r>
              <a:rPr lang="zh-CN" altLang="en-US" dirty="0"/>
              <a:t>内核旁路</a:t>
            </a:r>
            <a:r>
              <a:rPr lang="en-US" altLang="zh-CN" dirty="0"/>
              <a:t>(Kernel bypass) - </a:t>
            </a:r>
            <a:r>
              <a:rPr lang="zh-CN" altLang="en-US" dirty="0"/>
              <a:t>应用程序可以直接在用户态执行数据传输，不需要在内核态与用户态之间做上下文切换。</a:t>
            </a:r>
            <a:endParaRPr lang="en-US" altLang="zh-CN" dirty="0"/>
          </a:p>
          <a:p>
            <a:r>
              <a:rPr lang="zh-CN" altLang="en-US" dirty="0"/>
              <a:t>不需要</a:t>
            </a:r>
            <a:r>
              <a:rPr lang="en-US" altLang="zh-CN" dirty="0"/>
              <a:t>CPU</a:t>
            </a:r>
            <a:r>
              <a:rPr lang="zh-CN" altLang="en-US" dirty="0"/>
              <a:t>干预</a:t>
            </a:r>
            <a:r>
              <a:rPr lang="en-US" altLang="zh-CN" dirty="0"/>
              <a:t>(No CPU involvement) - </a:t>
            </a:r>
            <a:r>
              <a:rPr lang="zh-CN" altLang="en-US" dirty="0"/>
              <a:t>应用程序可以访问远程主机内存而不消耗远程主机中的任何</a:t>
            </a:r>
            <a:r>
              <a:rPr lang="en-US" altLang="zh-CN" dirty="0"/>
              <a:t>CPU</a:t>
            </a:r>
            <a:r>
              <a:rPr lang="zh-CN" altLang="en-US" dirty="0"/>
              <a:t>。远程主机内存能够被读取而不需要远程主机上的进程（或</a:t>
            </a:r>
            <a:r>
              <a:rPr lang="en-US" altLang="zh-CN" dirty="0"/>
              <a:t>CPU)</a:t>
            </a:r>
            <a:r>
              <a:rPr lang="zh-CN" altLang="en-US" dirty="0"/>
              <a:t>参与。远程主机的</a:t>
            </a:r>
            <a:r>
              <a:rPr lang="en-US" altLang="zh-CN" dirty="0"/>
              <a:t>CPU</a:t>
            </a:r>
            <a:r>
              <a:rPr lang="zh-CN" altLang="en-US" dirty="0"/>
              <a:t>的缓存</a:t>
            </a:r>
            <a:r>
              <a:rPr lang="en-US" altLang="zh-CN" dirty="0"/>
              <a:t>(cache)</a:t>
            </a:r>
            <a:r>
              <a:rPr lang="zh-CN" altLang="en-US" dirty="0"/>
              <a:t>不会被访问的内存内容所填充。</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19</a:t>
            </a:fld>
            <a:endParaRPr lang="ii-CN" altLang="en-US"/>
          </a:p>
        </p:txBody>
      </p:sp>
    </p:spTree>
    <p:extLst>
      <p:ext uri="{BB962C8B-B14F-4D97-AF65-F5344CB8AC3E}">
        <p14:creationId xmlns:p14="http://schemas.microsoft.com/office/powerpoint/2010/main" val="84132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i-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121B25-4AAE-4DFC-B7A5-343BC5C28FA7}" type="slidenum">
              <a:rPr kumimoji="0" lang="ii-CN" altLang="en-US" sz="1200" b="0" i="0" u="none" strike="noStrike" kern="1200" cap="none" spc="0" normalizeH="0" baseline="0" noProof="0" smtClean="0">
                <a:ln>
                  <a:noFill/>
                </a:ln>
                <a:solidFill>
                  <a:prstClr val="black"/>
                </a:solidFill>
                <a:effectLst/>
                <a:uLnTx/>
                <a:uFillTx/>
                <a:latin typeface="Calibri" panose="020F0502020204030204"/>
                <a:ea typeface="Microsoft Yi Baiti" panose="03000500000000000000" pitchFamily="66"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i-CN" altLang="en-US" sz="1200" b="0" i="0" u="none" strike="noStrike" kern="1200" cap="none" spc="0" normalizeH="0" baseline="0" noProof="0">
              <a:ln>
                <a:noFill/>
              </a:ln>
              <a:solidFill>
                <a:prstClr val="black"/>
              </a:solidFill>
              <a:effectLst/>
              <a:uLnTx/>
              <a:uFillTx/>
              <a:latin typeface="Calibri" panose="020F0502020204030204"/>
              <a:ea typeface="Microsoft Yi Baiti" panose="03000500000000000000" pitchFamily="66" charset="0"/>
              <a:cs typeface="+mn-cs"/>
            </a:endParaRPr>
          </a:p>
        </p:txBody>
      </p:sp>
    </p:spTree>
    <p:extLst>
      <p:ext uri="{BB962C8B-B14F-4D97-AF65-F5344CB8AC3E}">
        <p14:creationId xmlns:p14="http://schemas.microsoft.com/office/powerpoint/2010/main" val="2401451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Socket based </a:t>
            </a:r>
            <a:r>
              <a:rPr lang="zh-CN" altLang="en-US" dirty="0"/>
              <a:t>传统的</a:t>
            </a:r>
            <a:r>
              <a:rPr lang="en-US" altLang="zh-CN" dirty="0"/>
              <a:t>TCP/IP</a:t>
            </a:r>
            <a:r>
              <a:rPr lang="zh-CN" altLang="en-US" dirty="0"/>
              <a:t>通信所用的模式，</a:t>
            </a:r>
            <a:r>
              <a:rPr lang="zh-CN" altLang="en-US" sz="1200" b="0" i="0" kern="1200" dirty="0">
                <a:solidFill>
                  <a:schemeClr val="tx1"/>
                </a:solidFill>
                <a:effectLst/>
                <a:latin typeface="+mn-lt"/>
                <a:ea typeface="+mn-ea"/>
                <a:cs typeface="+mn-cs"/>
              </a:rPr>
              <a:t>数据需要通过用户空间发送到远程机器的用户空间，数据发送方需要讲数据从用户应用空间</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复制到内核空间的</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中。然后</a:t>
            </a:r>
            <a:r>
              <a:rPr lang="en-US"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空间中添加数据包头，进行数据封装。通过一系列多层网络协议的数据包处理工作，这些协议包括传输控制协议（</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）、用户数据报协议（</a:t>
            </a:r>
            <a:r>
              <a:rPr lang="en-US" altLang="zh-CN" sz="1200" b="0" i="0" kern="1200" dirty="0">
                <a:solidFill>
                  <a:schemeClr val="tx1"/>
                </a:solidFill>
                <a:effectLst/>
                <a:latin typeface="+mn-lt"/>
                <a:ea typeface="+mn-ea"/>
                <a:cs typeface="+mn-cs"/>
              </a:rPr>
              <a:t>UDP</a:t>
            </a:r>
            <a:r>
              <a:rPr lang="zh-CN" altLang="en-US" sz="1200" b="0" i="0" kern="1200" dirty="0">
                <a:solidFill>
                  <a:schemeClr val="tx1"/>
                </a:solidFill>
                <a:effectLst/>
                <a:latin typeface="+mn-lt"/>
                <a:ea typeface="+mn-ea"/>
                <a:cs typeface="+mn-cs"/>
              </a:rPr>
              <a:t>）、互联网协议（</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）以及互联网控制消息协议（</a:t>
            </a:r>
            <a:r>
              <a:rPr lang="en-US" altLang="zh-CN" sz="1200" b="0" i="0" kern="1200" dirty="0">
                <a:solidFill>
                  <a:schemeClr val="tx1"/>
                </a:solidFill>
                <a:effectLst/>
                <a:latin typeface="+mn-lt"/>
                <a:ea typeface="+mn-ea"/>
                <a:cs typeface="+mn-cs"/>
              </a:rPr>
              <a:t>ICMP</a:t>
            </a:r>
            <a:r>
              <a:rPr lang="zh-CN" altLang="en-US" sz="1200" b="0" i="0" kern="1200" dirty="0">
                <a:solidFill>
                  <a:schemeClr val="tx1"/>
                </a:solidFill>
                <a:effectLst/>
                <a:latin typeface="+mn-lt"/>
                <a:ea typeface="+mn-ea"/>
                <a:cs typeface="+mn-cs"/>
              </a:rPr>
              <a:t>）等。数据才被</a:t>
            </a:r>
            <a:r>
              <a:rPr lang="en-US" altLang="zh-CN" sz="1200" b="0" i="0" kern="1200" dirty="0">
                <a:solidFill>
                  <a:schemeClr val="tx1"/>
                </a:solidFill>
                <a:effectLst/>
                <a:latin typeface="+mn-lt"/>
                <a:ea typeface="+mn-ea"/>
                <a:cs typeface="+mn-cs"/>
              </a:rPr>
              <a:t>Push</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NIC</a:t>
            </a:r>
            <a:r>
              <a:rPr lang="zh-CN" altLang="en-US" sz="1200" b="0" i="0" kern="1200" dirty="0">
                <a:solidFill>
                  <a:schemeClr val="tx1"/>
                </a:solidFill>
                <a:effectLst/>
                <a:latin typeface="+mn-lt"/>
                <a:ea typeface="+mn-ea"/>
                <a:cs typeface="+mn-cs"/>
              </a:rPr>
              <a:t>网卡中的</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进行网络传输。消息接受方接受从远程机器发送的数据包后，要将数据包从</a:t>
            </a:r>
            <a:r>
              <a:rPr lang="en-US" altLang="zh-CN" sz="1200" b="0" i="0" kern="1200" dirty="0">
                <a:solidFill>
                  <a:schemeClr val="tx1"/>
                </a:solidFill>
                <a:effectLst/>
                <a:latin typeface="+mn-lt"/>
                <a:ea typeface="+mn-ea"/>
                <a:cs typeface="+mn-cs"/>
              </a:rPr>
              <a:t>NIC buffer</a:t>
            </a:r>
            <a:r>
              <a:rPr lang="zh-CN" altLang="en-US" sz="1200" b="0" i="0" kern="1200" dirty="0">
                <a:solidFill>
                  <a:schemeClr val="tx1"/>
                </a:solidFill>
                <a:effectLst/>
                <a:latin typeface="+mn-lt"/>
                <a:ea typeface="+mn-ea"/>
                <a:cs typeface="+mn-cs"/>
              </a:rPr>
              <a:t>中复制数据到</a:t>
            </a:r>
            <a:r>
              <a:rPr lang="en-US" altLang="zh-CN" sz="1200" b="0" i="0" kern="1200" dirty="0">
                <a:solidFill>
                  <a:schemeClr val="tx1"/>
                </a:solidFill>
                <a:effectLst/>
                <a:latin typeface="+mn-lt"/>
                <a:ea typeface="+mn-ea"/>
                <a:cs typeface="+mn-cs"/>
              </a:rPr>
              <a:t>Socket Buffer</a:t>
            </a:r>
            <a:r>
              <a:rPr lang="zh-CN" altLang="en-US" sz="1200" b="0" i="0" kern="1200" dirty="0">
                <a:solidFill>
                  <a:schemeClr val="tx1"/>
                </a:solidFill>
                <a:effectLst/>
                <a:latin typeface="+mn-lt"/>
                <a:ea typeface="+mn-ea"/>
                <a:cs typeface="+mn-cs"/>
              </a:rPr>
              <a:t>。然后经过一些列的多层网络协议进行数据包的解析工作。解析后的数据被复制到相应位置的用户应用空间</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。这个时候再进行系统上下文切换，用户应用程序才被调用。</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提供一个专有的</a:t>
            </a:r>
            <a:r>
              <a:rPr lang="en-US" altLang="zh-CN" sz="1200" b="0" i="0" kern="1200" dirty="0">
                <a:solidFill>
                  <a:schemeClr val="tx1"/>
                </a:solidFill>
                <a:effectLst/>
                <a:latin typeface="+mn-lt"/>
                <a:ea typeface="+mn-ea"/>
                <a:cs typeface="+mn-cs"/>
              </a:rPr>
              <a:t>verbs interface</a:t>
            </a:r>
            <a:r>
              <a:rPr lang="zh-CN" altLang="en-US" sz="1200" b="0" i="0" kern="1200" dirty="0">
                <a:solidFill>
                  <a:schemeClr val="tx1"/>
                </a:solidFill>
                <a:effectLst/>
                <a:latin typeface="+mn-lt"/>
                <a:ea typeface="+mn-ea"/>
                <a:cs typeface="+mn-cs"/>
              </a:rPr>
              <a:t>而不是传统的</a:t>
            </a:r>
            <a:r>
              <a:rPr lang="en-US" altLang="zh-CN" sz="1200" b="0" i="0" kern="1200" dirty="0">
                <a:solidFill>
                  <a:schemeClr val="tx1"/>
                </a:solidFill>
                <a:effectLst/>
                <a:latin typeface="+mn-lt"/>
                <a:ea typeface="+mn-ea"/>
                <a:cs typeface="+mn-cs"/>
              </a:rPr>
              <a:t>TCP/IP Socket interface</a:t>
            </a:r>
            <a:r>
              <a:rPr lang="zh-CN" altLang="en-US" sz="1200" b="0" i="0" kern="1200" dirty="0">
                <a:solidFill>
                  <a:schemeClr val="tx1"/>
                </a:solidFill>
                <a:effectLst/>
                <a:latin typeface="+mn-lt"/>
                <a:ea typeface="+mn-ea"/>
                <a:cs typeface="+mn-cs"/>
              </a:rPr>
              <a:t>。要使用</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首先要建立从</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到应用程序内存的数据路径 ，可以通过</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专有的</a:t>
            </a:r>
            <a:r>
              <a:rPr lang="en-US" altLang="zh-CN" sz="1200" b="0" i="0" kern="1200" dirty="0">
                <a:solidFill>
                  <a:schemeClr val="tx1"/>
                </a:solidFill>
                <a:effectLst/>
                <a:latin typeface="+mn-lt"/>
                <a:ea typeface="+mn-ea"/>
                <a:cs typeface="+mn-cs"/>
              </a:rPr>
              <a:t>verbs interface</a:t>
            </a:r>
            <a:r>
              <a:rPr lang="zh-CN" altLang="en-US" sz="1200" b="0" i="0" kern="1200" dirty="0">
                <a:solidFill>
                  <a:schemeClr val="tx1"/>
                </a:solidFill>
                <a:effectLst/>
                <a:latin typeface="+mn-lt"/>
                <a:ea typeface="+mn-ea"/>
                <a:cs typeface="+mn-cs"/>
              </a:rPr>
              <a:t>接口来建立这些数据路径，一旦数据路径建立后，就可以直接访问用户空间</a:t>
            </a:r>
            <a:r>
              <a:rPr lang="en-US" altLang="zh-CN" sz="1200" b="0" i="0" kern="1200" dirty="0">
                <a:solidFill>
                  <a:schemeClr val="tx1"/>
                </a:solidFill>
                <a:effectLst/>
                <a:latin typeface="+mn-lt"/>
                <a:ea typeface="+mn-ea"/>
                <a:cs typeface="+mn-cs"/>
              </a:rPr>
              <a:t>buffer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这也带来了测量的难度，需要针对</a:t>
            </a:r>
            <a:r>
              <a:rPr lang="en-US" altLang="zh-CN" sz="1200" b="0" i="0" kern="1200" dirty="0">
                <a:solidFill>
                  <a:schemeClr val="tx1"/>
                </a:solidFill>
                <a:effectLst/>
                <a:latin typeface="+mn-lt"/>
                <a:ea typeface="+mn-ea"/>
                <a:cs typeface="+mn-cs"/>
              </a:rPr>
              <a:t>RDMA</a:t>
            </a:r>
            <a:r>
              <a:rPr lang="zh-CN" altLang="en-US" sz="1200" b="0" i="0" kern="1200" dirty="0">
                <a:solidFill>
                  <a:schemeClr val="tx1"/>
                </a:solidFill>
                <a:effectLst/>
                <a:latin typeface="+mn-lt"/>
                <a:ea typeface="+mn-ea"/>
                <a:cs typeface="+mn-cs"/>
              </a:rPr>
              <a:t>的收发机制进行研究。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20</a:t>
            </a:fld>
            <a:endParaRPr lang="ii-CN" altLang="en-US"/>
          </a:p>
        </p:txBody>
      </p:sp>
    </p:spTree>
    <p:extLst>
      <p:ext uri="{BB962C8B-B14F-4D97-AF65-F5344CB8AC3E}">
        <p14:creationId xmlns:p14="http://schemas.microsoft.com/office/powerpoint/2010/main" val="1821622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InfiniBand --- </a:t>
            </a:r>
            <a:r>
              <a:rPr lang="zh-CN" altLang="en-US" dirty="0"/>
              <a:t>这个最早是</a:t>
            </a:r>
            <a:r>
              <a:rPr lang="en-US" altLang="zh-CN" dirty="0"/>
              <a:t>IBM</a:t>
            </a:r>
            <a:r>
              <a:rPr lang="zh-CN" altLang="en-US" dirty="0"/>
              <a:t>和</a:t>
            </a:r>
            <a:r>
              <a:rPr lang="en-US" altLang="zh-CN" dirty="0"/>
              <a:t>HP</a:t>
            </a:r>
            <a:r>
              <a:rPr lang="zh-CN" altLang="en-US" dirty="0"/>
              <a:t>等一群大佬在做，现在主要交给以色列的</a:t>
            </a:r>
            <a:r>
              <a:rPr lang="en-US" altLang="zh-CN" dirty="0"/>
              <a:t>Mellanox (IBM </a:t>
            </a:r>
            <a:r>
              <a:rPr lang="zh-CN" altLang="en-US" dirty="0"/>
              <a:t>控股</a:t>
            </a:r>
            <a:r>
              <a:rPr lang="en-US" altLang="zh-CN" dirty="0"/>
              <a:t>)</a:t>
            </a:r>
            <a:r>
              <a:rPr lang="zh-CN" altLang="en-US" dirty="0"/>
              <a:t>，但是</a:t>
            </a:r>
            <a:r>
              <a:rPr lang="en-US" altLang="zh-CN" dirty="0"/>
              <a:t>InfiniBand</a:t>
            </a:r>
            <a:r>
              <a:rPr lang="zh-CN" altLang="en-US" dirty="0"/>
              <a:t>从</a:t>
            </a:r>
            <a:r>
              <a:rPr lang="en-US" altLang="zh-CN" dirty="0"/>
              <a:t>L2</a:t>
            </a:r>
            <a:r>
              <a:rPr lang="zh-CN" altLang="en-US" dirty="0"/>
              <a:t>到</a:t>
            </a:r>
            <a:r>
              <a:rPr lang="en-US" altLang="zh-CN" dirty="0"/>
              <a:t>L4</a:t>
            </a:r>
            <a:r>
              <a:rPr lang="zh-CN" altLang="en-US" dirty="0"/>
              <a:t>都需要自己的专有硬件，所以成本非常高！</a:t>
            </a:r>
          </a:p>
          <a:p>
            <a:r>
              <a:rPr lang="en-US" altLang="zh-CN" dirty="0"/>
              <a:t>2. </a:t>
            </a:r>
            <a:r>
              <a:rPr lang="en-US" altLang="zh-CN" dirty="0" err="1"/>
              <a:t>RoCE</a:t>
            </a:r>
            <a:r>
              <a:rPr lang="en-US" altLang="zh-CN" dirty="0"/>
              <a:t> --- RDMA over Converged Ethernet</a:t>
            </a:r>
            <a:r>
              <a:rPr lang="zh-CN" altLang="en-US" dirty="0"/>
              <a:t>，</a:t>
            </a:r>
            <a:r>
              <a:rPr lang="en-US" altLang="zh-CN" dirty="0" err="1"/>
              <a:t>RoCE</a:t>
            </a:r>
            <a:r>
              <a:rPr lang="zh-CN" altLang="en-US" dirty="0"/>
              <a:t>这个东西实际上是</a:t>
            </a:r>
            <a:r>
              <a:rPr lang="en-US" altLang="zh-CN" dirty="0"/>
              <a:t>Mellanox</a:t>
            </a:r>
            <a:r>
              <a:rPr lang="zh-CN" altLang="en-US" dirty="0"/>
              <a:t>鉴于</a:t>
            </a:r>
            <a:r>
              <a:rPr lang="en-US" altLang="zh-CN" dirty="0"/>
              <a:t>IB</a:t>
            </a:r>
            <a:r>
              <a:rPr lang="zh-CN" altLang="en-US" dirty="0"/>
              <a:t>过于昂贵这个事实推出的一种低成本的产品，实际上的核心就是把</a:t>
            </a:r>
            <a:r>
              <a:rPr lang="en-US" altLang="zh-CN" dirty="0"/>
              <a:t>IB</a:t>
            </a:r>
            <a:r>
              <a:rPr lang="zh-CN" altLang="en-US" dirty="0"/>
              <a:t>的包架在通用</a:t>
            </a:r>
            <a:r>
              <a:rPr lang="en-US" altLang="zh-CN" dirty="0"/>
              <a:t>Ethernet</a:t>
            </a:r>
            <a:r>
              <a:rPr lang="zh-CN" altLang="en-US" dirty="0"/>
              <a:t>上发出去，因此对于</a:t>
            </a:r>
            <a:r>
              <a:rPr lang="en-US" altLang="zh-CN" dirty="0" err="1"/>
              <a:t>RoCE</a:t>
            </a:r>
            <a:r>
              <a:rPr lang="zh-CN" altLang="en-US" dirty="0"/>
              <a:t>，实际上它的二层包头已经是普通以太网的包头。</a:t>
            </a:r>
          </a:p>
          <a:p>
            <a:r>
              <a:rPr lang="en-US" altLang="zh-CN" dirty="0"/>
              <a:t>3. </a:t>
            </a:r>
            <a:r>
              <a:rPr lang="en-US" altLang="zh-CN" dirty="0" err="1"/>
              <a:t>iWARP</a:t>
            </a:r>
            <a:r>
              <a:rPr lang="en-US" altLang="zh-CN" dirty="0"/>
              <a:t> --- </a:t>
            </a:r>
            <a:r>
              <a:rPr lang="en-US" altLang="zh-CN" dirty="0" err="1"/>
              <a:t>iWARP</a:t>
            </a:r>
            <a:r>
              <a:rPr lang="zh-CN" altLang="en-US" dirty="0"/>
              <a:t>直接将</a:t>
            </a:r>
            <a:r>
              <a:rPr lang="en-US" altLang="zh-CN" dirty="0"/>
              <a:t>RDMA</a:t>
            </a:r>
            <a:r>
              <a:rPr lang="zh-CN" altLang="en-US" dirty="0"/>
              <a:t>实现在了</a:t>
            </a:r>
            <a:r>
              <a:rPr lang="en-US" altLang="zh-CN" dirty="0"/>
              <a:t>TCP</a:t>
            </a:r>
            <a:r>
              <a:rPr lang="zh-CN" altLang="en-US" dirty="0"/>
              <a:t>上，优点是成本最低，只需要采购支持</a:t>
            </a:r>
            <a:r>
              <a:rPr lang="en-US" altLang="zh-CN" dirty="0" err="1"/>
              <a:t>iWARP</a:t>
            </a:r>
            <a:r>
              <a:rPr lang="zh-CN" altLang="en-US" dirty="0"/>
              <a:t>的</a:t>
            </a:r>
            <a:r>
              <a:rPr lang="en-US" altLang="zh-CN" dirty="0"/>
              <a:t>NIC</a:t>
            </a:r>
            <a:r>
              <a:rPr lang="zh-CN" altLang="en-US" dirty="0"/>
              <a:t>即可使用</a:t>
            </a:r>
            <a:r>
              <a:rPr lang="en-US" altLang="zh-CN" dirty="0"/>
              <a:t>RDMA</a:t>
            </a:r>
            <a:r>
              <a:rPr lang="zh-CN" altLang="en-US" dirty="0"/>
              <a:t>，缺点是性能不好，因为</a:t>
            </a:r>
            <a:r>
              <a:rPr lang="en-US" altLang="zh-CN" dirty="0"/>
              <a:t>TCP</a:t>
            </a:r>
            <a:r>
              <a:rPr lang="zh-CN" altLang="en-US" dirty="0"/>
              <a:t>本身协议栈过于重量级，即便是按照一般</a:t>
            </a:r>
            <a:r>
              <a:rPr lang="en-US" altLang="zh-CN" dirty="0" err="1"/>
              <a:t>iWARP</a:t>
            </a:r>
            <a:r>
              <a:rPr lang="zh-CN" altLang="en-US" dirty="0"/>
              <a:t>厂商的做法将</a:t>
            </a:r>
            <a:r>
              <a:rPr lang="en-US" altLang="zh-CN" dirty="0"/>
              <a:t>TCP offload</a:t>
            </a:r>
            <a:r>
              <a:rPr lang="zh-CN" altLang="en-US" dirty="0"/>
              <a:t>到硬件上实现，也很难追上</a:t>
            </a:r>
            <a:r>
              <a:rPr lang="en-US" altLang="zh-CN" dirty="0"/>
              <a:t>IB</a:t>
            </a:r>
            <a:r>
              <a:rPr lang="zh-CN" altLang="en-US" dirty="0"/>
              <a:t>和</a:t>
            </a:r>
            <a:r>
              <a:rPr lang="en-US" altLang="zh-CN" dirty="0" err="1"/>
              <a:t>RoCE</a:t>
            </a:r>
            <a:r>
              <a:rPr lang="zh-CN" altLang="en-US" dirty="0"/>
              <a:t>的性能。目前在做</a:t>
            </a:r>
            <a:r>
              <a:rPr lang="en-US" altLang="zh-CN" dirty="0" err="1"/>
              <a:t>iWARP</a:t>
            </a:r>
            <a:r>
              <a:rPr lang="zh-CN" altLang="en-US" dirty="0"/>
              <a:t>的主要是</a:t>
            </a:r>
            <a:r>
              <a:rPr lang="en-US" altLang="zh-CN" dirty="0"/>
              <a:t>Intel</a:t>
            </a:r>
            <a:r>
              <a:rPr lang="zh-CN" altLang="en-US" dirty="0"/>
              <a:t>和</a:t>
            </a:r>
            <a:r>
              <a:rPr lang="en-US" altLang="zh-CN" dirty="0" err="1"/>
              <a:t>Chelsio</a:t>
            </a:r>
            <a:r>
              <a:rPr lang="zh-CN" altLang="en-US" dirty="0"/>
              <a:t>两家，从现在的观察</a:t>
            </a:r>
            <a:r>
              <a:rPr lang="en-US" altLang="zh-CN" dirty="0" err="1"/>
              <a:t>Chelsio</a:t>
            </a:r>
            <a:r>
              <a:rPr lang="zh-CN" altLang="en-US" dirty="0"/>
              <a:t>略胜一筹，而</a:t>
            </a:r>
            <a:r>
              <a:rPr lang="en-US" altLang="zh-CN" dirty="0"/>
              <a:t>Intel</a:t>
            </a:r>
            <a:r>
              <a:rPr lang="zh-CN" altLang="en-US" dirty="0"/>
              <a:t>则有点想放弃</a:t>
            </a:r>
            <a:r>
              <a:rPr lang="en-US" altLang="zh-CN" dirty="0" err="1"/>
              <a:t>iWARP</a:t>
            </a:r>
            <a:r>
              <a:rPr lang="zh-CN" altLang="en-US" dirty="0"/>
              <a:t>转投</a:t>
            </a:r>
            <a:r>
              <a:rPr lang="en-US" altLang="zh-CN" dirty="0" err="1"/>
              <a:t>RoCE</a:t>
            </a:r>
            <a:r>
              <a:rPr lang="zh-CN" altLang="en-US" dirty="0"/>
              <a:t>之势</a:t>
            </a:r>
            <a:endParaRPr lang="en-US" altLang="zh-CN" dirty="0"/>
          </a:p>
          <a:p>
            <a:endParaRPr lang="en-US" altLang="zh-CN" dirty="0"/>
          </a:p>
          <a:p>
            <a:r>
              <a:rPr lang="zh-CN" altLang="en-US" dirty="0"/>
              <a:t>优点在于共用一套</a:t>
            </a:r>
            <a:r>
              <a:rPr lang="en-US" altLang="zh-CN" dirty="0"/>
              <a:t>API </a:t>
            </a:r>
            <a:r>
              <a:rPr lang="zh-CN" altLang="en-US" dirty="0"/>
              <a:t>，故不同协议间的程序移植难度较小</a:t>
            </a:r>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21</a:t>
            </a:fld>
            <a:endParaRPr lang="ii-CN" altLang="en-US"/>
          </a:p>
        </p:txBody>
      </p:sp>
    </p:spTree>
    <p:extLst>
      <p:ext uri="{BB962C8B-B14F-4D97-AF65-F5344CB8AC3E}">
        <p14:creationId xmlns:p14="http://schemas.microsoft.com/office/powerpoint/2010/main" val="3339923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对这个测量工具的初步设计以及部分功能的实现</a:t>
            </a:r>
            <a:endParaRPr lang="en-US" altLang="zh-CN"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22</a:t>
            </a:fld>
            <a:endParaRPr lang="ii-CN" altLang="en-US"/>
          </a:p>
        </p:txBody>
      </p:sp>
    </p:spTree>
    <p:extLst>
      <p:ext uri="{BB962C8B-B14F-4D97-AF65-F5344CB8AC3E}">
        <p14:creationId xmlns:p14="http://schemas.microsoft.com/office/powerpoint/2010/main" val="4081390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对于这个网络性能测量工具有了初步的设计。采用协助式测量，通过在远端部署</a:t>
            </a:r>
            <a:r>
              <a:rPr lang="en-US" altLang="zh-CN" dirty="0"/>
              <a:t>Agent</a:t>
            </a:r>
            <a:r>
              <a:rPr lang="zh-CN" altLang="en-US" dirty="0"/>
              <a:t>处理探测端发来的探测报文。</a:t>
            </a:r>
            <a:endParaRPr lang="en-US" altLang="zh-CN" dirty="0"/>
          </a:p>
          <a:p>
            <a:r>
              <a:rPr lang="zh-CN" altLang="en-US" dirty="0"/>
              <a:t>对于探测端采用上层应用层协议与下层探针包发送</a:t>
            </a:r>
            <a:r>
              <a:rPr lang="en-US" altLang="zh-CN" dirty="0"/>
              <a:t>/</a:t>
            </a:r>
            <a:r>
              <a:rPr lang="zh-CN" altLang="en-US" dirty="0"/>
              <a:t>接收机制分离的结构。</a:t>
            </a:r>
            <a:endParaRPr lang="en-US" altLang="zh-CN" dirty="0"/>
          </a:p>
          <a:p>
            <a:r>
              <a:rPr lang="zh-CN" altLang="en-US" dirty="0"/>
              <a:t>其中，上层的应用层协议用于生成相应协议的合法数据报文，让整个测量过程更贴近真实情况</a:t>
            </a:r>
            <a:endParaRPr lang="en-US" altLang="zh-CN" dirty="0"/>
          </a:p>
          <a:p>
            <a:r>
              <a:rPr lang="zh-CN" altLang="en-US" dirty="0"/>
              <a:t>下层协议栈层则负责把上层生成的数据包构建成探针包，负责探针包的发送和接收机制</a:t>
            </a:r>
            <a:endParaRPr lang="en-US" altLang="zh-CN" dirty="0"/>
          </a:p>
          <a:p>
            <a:r>
              <a:rPr lang="zh-CN" altLang="en-US" dirty="0"/>
              <a:t>各模块的功能设计如下：</a:t>
            </a:r>
            <a:endParaRPr lang="en-US" altLang="zh-CN" dirty="0"/>
          </a:p>
          <a:p>
            <a:r>
              <a:rPr lang="en-US" altLang="zh-CN" dirty="0"/>
              <a:t>Content Generator</a:t>
            </a:r>
            <a:r>
              <a:rPr lang="zh-CN" altLang="en-US" dirty="0"/>
              <a:t>：通过读取配置文件信息，根据配置信息的参数以及指定的协议生成相应的数据包内容，并向</a:t>
            </a:r>
            <a:r>
              <a:rPr lang="en-US" altLang="zh-CN" dirty="0"/>
              <a:t>Generator</a:t>
            </a:r>
            <a:r>
              <a:rPr lang="zh-CN" altLang="en-US" dirty="0"/>
              <a:t>分配任务</a:t>
            </a:r>
            <a:endParaRPr lang="en-US" altLang="zh-CN" dirty="0"/>
          </a:p>
          <a:p>
            <a:r>
              <a:rPr lang="en-US" altLang="zh-CN" dirty="0"/>
              <a:t>Probe Generator: </a:t>
            </a:r>
            <a:r>
              <a:rPr lang="zh-CN" altLang="en-US" dirty="0"/>
              <a:t>构建探针包，对于</a:t>
            </a:r>
            <a:r>
              <a:rPr lang="en-US" altLang="zh-CN" dirty="0"/>
              <a:t>HTTP\iSCSI\general</a:t>
            </a:r>
            <a:r>
              <a:rPr lang="zh-CN" altLang="en-US" dirty="0"/>
              <a:t> </a:t>
            </a:r>
            <a:r>
              <a:rPr lang="en-US" altLang="zh-CN" dirty="0"/>
              <a:t>TCP</a:t>
            </a:r>
            <a:r>
              <a:rPr lang="zh-CN" altLang="en-US" dirty="0"/>
              <a:t>将基于</a:t>
            </a:r>
            <a:r>
              <a:rPr lang="en-US" altLang="zh-CN" dirty="0"/>
              <a:t>raw socket</a:t>
            </a:r>
            <a:r>
              <a:rPr lang="zh-CN" altLang="en-US" dirty="0"/>
              <a:t>实现，</a:t>
            </a:r>
            <a:r>
              <a:rPr lang="en-US" altLang="zh-CN" dirty="0"/>
              <a:t>RDMA</a:t>
            </a:r>
            <a:r>
              <a:rPr lang="zh-CN" altLang="en-US" dirty="0"/>
              <a:t>则基于</a:t>
            </a:r>
            <a:r>
              <a:rPr lang="en-US" altLang="zh-CN" dirty="0"/>
              <a:t>Verbs API</a:t>
            </a:r>
            <a:r>
              <a:rPr lang="zh-CN" altLang="en-US" dirty="0"/>
              <a:t>实现</a:t>
            </a:r>
            <a:endParaRPr lang="en-US" altLang="zh-CN" dirty="0"/>
          </a:p>
          <a:p>
            <a:r>
              <a:rPr lang="en-US" altLang="zh-CN" dirty="0"/>
              <a:t>Packet Parser:</a:t>
            </a:r>
            <a:r>
              <a:rPr lang="zh-CN" altLang="en-US" dirty="0"/>
              <a:t>处理接收报文</a:t>
            </a:r>
            <a:endParaRPr lang="en-US" altLang="zh-CN" dirty="0"/>
          </a:p>
          <a:p>
            <a:r>
              <a:rPr lang="en-US" altLang="zh-CN" dirty="0"/>
              <a:t>Result Recorder: </a:t>
            </a:r>
            <a:r>
              <a:rPr lang="zh-CN" altLang="en-US" dirty="0"/>
              <a:t>计算一些统计指标， </a:t>
            </a:r>
            <a:r>
              <a:rPr lang="en-US" altLang="zh-CN" dirty="0"/>
              <a:t>dump</a:t>
            </a:r>
            <a:r>
              <a:rPr lang="zh-CN" altLang="en-US" dirty="0"/>
              <a:t>文件（实时计算、离线计算）（丢包率、双向时延、乱序率，统计事件数）</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23</a:t>
            </a:fld>
            <a:endParaRPr lang="ii-CN" altLang="en-US"/>
          </a:p>
        </p:txBody>
      </p:sp>
    </p:spTree>
    <p:extLst>
      <p:ext uri="{BB962C8B-B14F-4D97-AF65-F5344CB8AC3E}">
        <p14:creationId xmlns:p14="http://schemas.microsoft.com/office/powerpoint/2010/main" val="2947123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下面是对于面向</a:t>
            </a:r>
            <a:r>
              <a:rPr lang="en-US" altLang="zh-CN" dirty="0"/>
              <a:t>iSCSI</a:t>
            </a:r>
            <a:r>
              <a:rPr lang="zh-CN" altLang="en-US" dirty="0"/>
              <a:t>协议的</a:t>
            </a:r>
            <a:r>
              <a:rPr lang="en-US" altLang="zh-CN" dirty="0"/>
              <a:t>Agent</a:t>
            </a:r>
            <a:r>
              <a:rPr lang="zh-CN" altLang="en-US" dirty="0"/>
              <a:t>的流程图，采用了线程池</a:t>
            </a:r>
            <a:r>
              <a:rPr lang="en-US" altLang="zh-CN" dirty="0"/>
              <a:t>+</a:t>
            </a:r>
            <a:r>
              <a:rPr lang="zh-CN" altLang="en-US" dirty="0"/>
              <a:t>任务消息队列以及</a:t>
            </a:r>
            <a:r>
              <a:rPr lang="en-US" altLang="zh-CN" dirty="0" err="1"/>
              <a:t>epoll</a:t>
            </a:r>
            <a:r>
              <a:rPr lang="zh-CN" altLang="en-US" dirty="0"/>
              <a:t>多路复用</a:t>
            </a:r>
            <a:endParaRPr lang="en-US" altLang="zh-CN" dirty="0"/>
          </a:p>
          <a:p>
            <a:r>
              <a:rPr lang="zh-CN" altLang="en-US" dirty="0"/>
              <a:t>从而能快速响应探测端报文并支持高并发连接</a:t>
            </a:r>
            <a:endParaRPr lang="en-US" altLang="zh-CN" dirty="0"/>
          </a:p>
          <a:p>
            <a:r>
              <a:rPr lang="zh-CN" altLang="en-US" dirty="0"/>
              <a:t>脚本启动，用户可以通过命令行配置参数，随后初始化消息队列、线程池（初始化互斥锁和条件变量）完成后返回主线程</a:t>
            </a:r>
            <a:endParaRPr lang="en-US" altLang="zh-CN" dirty="0"/>
          </a:p>
          <a:p>
            <a:r>
              <a:rPr lang="zh-CN" altLang="en-US" dirty="0"/>
              <a:t>初始化</a:t>
            </a:r>
            <a:r>
              <a:rPr lang="en-US" altLang="zh-CN" dirty="0"/>
              <a:t>socket</a:t>
            </a:r>
            <a:r>
              <a:rPr lang="zh-CN" altLang="en-US" dirty="0"/>
              <a:t>并开启监听后进入</a:t>
            </a:r>
            <a:r>
              <a:rPr lang="en-US" altLang="zh-CN" dirty="0" err="1"/>
              <a:t>epoll</a:t>
            </a:r>
            <a:r>
              <a:rPr lang="zh-CN" altLang="en-US" dirty="0"/>
              <a:t> </a:t>
            </a:r>
            <a:r>
              <a:rPr lang="en-US" altLang="zh-CN" dirty="0"/>
              <a:t>wait </a:t>
            </a:r>
            <a:r>
              <a:rPr lang="zh-CN" altLang="en-US" dirty="0"/>
              <a:t>当有新的客户端连接会通过</a:t>
            </a:r>
            <a:r>
              <a:rPr lang="en-US" altLang="zh-CN" dirty="0"/>
              <a:t>Add</a:t>
            </a:r>
            <a:r>
              <a:rPr lang="zh-CN" altLang="en-US" dirty="0"/>
              <a:t>函数放入任务队列并通过条件变量唤醒睡觉的子线程完成相应的任务</a:t>
            </a:r>
            <a:endParaRPr lang="en-US" altLang="zh-CN" dirty="0"/>
          </a:p>
          <a:p>
            <a:r>
              <a:rPr lang="zh-CN" altLang="en-US" dirty="0"/>
              <a:t>最后当测量任务完成后可通过</a:t>
            </a:r>
            <a:r>
              <a:rPr lang="en-US" altLang="zh-CN" dirty="0"/>
              <a:t>kill</a:t>
            </a:r>
            <a:r>
              <a:rPr lang="zh-CN" altLang="en-US" dirty="0"/>
              <a:t>脚本关闭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因为它的收发控制是充分利用现有</a:t>
            </a:r>
            <a:r>
              <a:rPr lang="en-US" altLang="zh-CN" dirty="0"/>
              <a:t>TCP</a:t>
            </a:r>
            <a:r>
              <a:rPr lang="zh-CN" altLang="en-US" dirty="0"/>
              <a:t>机制 比如滑动窗口、拥塞控制等实现的，服务端并不需要对报文的收发机制做任何操作，服务端只需要保证有足够的数据回复就可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24</a:t>
            </a:fld>
            <a:endParaRPr lang="ii-CN" altLang="en-US"/>
          </a:p>
        </p:txBody>
      </p:sp>
    </p:spTree>
    <p:extLst>
      <p:ext uri="{BB962C8B-B14F-4D97-AF65-F5344CB8AC3E}">
        <p14:creationId xmlns:p14="http://schemas.microsoft.com/office/powerpoint/2010/main" val="3701336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a:t>
            </a:r>
            <a:r>
              <a:rPr lang="en-US" altLang="zh-CN" dirty="0"/>
              <a:t>Agent </a:t>
            </a:r>
            <a:r>
              <a:rPr lang="zh-CN" altLang="en-US" dirty="0"/>
              <a:t>右边是一个简单客户端 通过多进程实现并发连接</a:t>
            </a:r>
            <a:r>
              <a:rPr lang="en-US" altLang="zh-CN" dirty="0"/>
              <a:t>Agent </a:t>
            </a:r>
            <a:r>
              <a:rPr lang="zh-CN" altLang="en-US" dirty="0"/>
              <a:t>用于测试</a:t>
            </a:r>
            <a:r>
              <a:rPr lang="en-US" altLang="zh-CN" dirty="0"/>
              <a:t>Agent</a:t>
            </a:r>
            <a:r>
              <a:rPr lang="zh-CN" altLang="en-US" dirty="0"/>
              <a:t>的并发能力以及能否接收报文并回复要求大小的报文。</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25</a:t>
            </a:fld>
            <a:endParaRPr lang="ii-CN" altLang="en-US"/>
          </a:p>
        </p:txBody>
      </p:sp>
    </p:spTree>
    <p:extLst>
      <p:ext uri="{BB962C8B-B14F-4D97-AF65-F5344CB8AC3E}">
        <p14:creationId xmlns:p14="http://schemas.microsoft.com/office/powerpoint/2010/main" val="612416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网络损伤软件</a:t>
            </a:r>
            <a:endParaRPr lang="en-US" altLang="zh-CN"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27</a:t>
            </a:fld>
            <a:endParaRPr lang="ii-CN" altLang="en-US"/>
          </a:p>
        </p:txBody>
      </p:sp>
    </p:spTree>
    <p:extLst>
      <p:ext uri="{BB962C8B-B14F-4D97-AF65-F5344CB8AC3E}">
        <p14:creationId xmlns:p14="http://schemas.microsoft.com/office/powerpoint/2010/main" val="19000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28</a:t>
            </a:fld>
            <a:endParaRPr lang="ii-CN" altLang="en-US"/>
          </a:p>
        </p:txBody>
      </p:sp>
    </p:spTree>
    <p:extLst>
      <p:ext uri="{BB962C8B-B14F-4D97-AF65-F5344CB8AC3E}">
        <p14:creationId xmlns:p14="http://schemas.microsoft.com/office/powerpoint/2010/main" val="4041155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总结</a:t>
            </a:r>
            <a:endParaRPr lang="en-US" altLang="zh-CN" dirty="0"/>
          </a:p>
          <a:p>
            <a:r>
              <a:rPr lang="zh-CN" altLang="en-US" dirty="0"/>
              <a:t>创新点， 网络测量可以由三个要素组成 测量对象、测量环境、测量方法，</a:t>
            </a:r>
            <a:endParaRPr lang="en-US" altLang="zh-CN" dirty="0"/>
          </a:p>
          <a:p>
            <a:r>
              <a:rPr lang="zh-CN" altLang="en-US" dirty="0"/>
              <a:t>我觉得我的创新点或者说</a:t>
            </a:r>
            <a:r>
              <a:rPr lang="en-US" altLang="zh-CN" dirty="0"/>
              <a:t>contribution</a:t>
            </a:r>
            <a:r>
              <a:rPr lang="zh-CN" altLang="en-US" dirty="0"/>
              <a:t>是拓宽</a:t>
            </a:r>
            <a:r>
              <a:rPr lang="en-US" altLang="zh-CN" dirty="0" err="1"/>
              <a:t>OneProbe</a:t>
            </a:r>
            <a:r>
              <a:rPr lang="zh-CN" altLang="en-US" dirty="0"/>
              <a:t>的测量环境，从</a:t>
            </a:r>
            <a:r>
              <a:rPr lang="en-US" altLang="zh-CN" dirty="0"/>
              <a:t>HTTP</a:t>
            </a:r>
            <a:r>
              <a:rPr lang="zh-CN" altLang="en-US" dirty="0"/>
              <a:t>这类有请求数据命令的协议拓展到所有基于</a:t>
            </a:r>
            <a:r>
              <a:rPr lang="en-US" altLang="zh-CN" dirty="0"/>
              <a:t>TCP</a:t>
            </a:r>
            <a:r>
              <a:rPr lang="zh-CN" altLang="en-US" dirty="0"/>
              <a:t>的协议，</a:t>
            </a:r>
            <a:endParaRPr lang="en-US" altLang="zh-CN" dirty="0"/>
          </a:p>
          <a:p>
            <a:r>
              <a:rPr lang="zh-CN" altLang="en-US" dirty="0"/>
              <a:t>另外还将</a:t>
            </a:r>
            <a:r>
              <a:rPr lang="en-US" altLang="zh-CN" dirty="0" err="1"/>
              <a:t>oneProbe</a:t>
            </a:r>
            <a:r>
              <a:rPr lang="zh-CN" altLang="en-US" dirty="0"/>
              <a:t>从</a:t>
            </a:r>
            <a:r>
              <a:rPr lang="en-US" altLang="zh-CN" dirty="0"/>
              <a:t>TCP/IP</a:t>
            </a:r>
            <a:r>
              <a:rPr lang="zh-CN" altLang="en-US" dirty="0"/>
              <a:t>协议栈拓展到</a:t>
            </a:r>
            <a:r>
              <a:rPr lang="en-US" altLang="zh-CN" dirty="0"/>
              <a:t>RDMA</a:t>
            </a:r>
            <a:r>
              <a:rPr lang="zh-CN" altLang="en-US" dirty="0"/>
              <a:t>多个版本的不同协议栈</a:t>
            </a:r>
            <a:endParaRPr lang="en-US" altLang="zh-CN" dirty="0"/>
          </a:p>
          <a:p>
            <a:r>
              <a:rPr lang="zh-CN" altLang="en-US" dirty="0"/>
              <a:t>对</a:t>
            </a:r>
            <a:r>
              <a:rPr lang="en-US" altLang="zh-CN" dirty="0"/>
              <a:t>iSCSI</a:t>
            </a:r>
            <a:r>
              <a:rPr lang="zh-CN" altLang="en-US" dirty="0"/>
              <a:t>协议和</a:t>
            </a:r>
            <a:r>
              <a:rPr lang="en-US" altLang="zh-CN" dirty="0"/>
              <a:t>RDMA</a:t>
            </a:r>
            <a:r>
              <a:rPr lang="zh-CN" altLang="en-US" dirty="0"/>
              <a:t>协议端到端的网络性能测量</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29</a:t>
            </a:fld>
            <a:endParaRPr lang="ii-CN" altLang="en-US"/>
          </a:p>
        </p:txBody>
      </p:sp>
    </p:spTree>
    <p:extLst>
      <p:ext uri="{BB962C8B-B14F-4D97-AF65-F5344CB8AC3E}">
        <p14:creationId xmlns:p14="http://schemas.microsoft.com/office/powerpoint/2010/main" val="3849767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课题背景：数据中心双活、容灾备份，跨</a:t>
            </a:r>
            <a:r>
              <a:rPr lang="en-US" altLang="zh-CN" dirty="0"/>
              <a:t>WAN</a:t>
            </a:r>
            <a:r>
              <a:rPr lang="zh-CN" altLang="en-US" dirty="0"/>
              <a:t>（</a:t>
            </a:r>
            <a:r>
              <a:rPr lang="en-US" altLang="zh-CN" dirty="0"/>
              <a:t>IP</a:t>
            </a:r>
            <a:r>
              <a:rPr lang="zh-CN" altLang="en-US" dirty="0"/>
              <a:t>）传输需要对网络进行监控，为故障定位作准备</a:t>
            </a:r>
            <a:r>
              <a:rPr lang="en-US" altLang="zh-CN" dirty="0"/>
              <a:t> </a:t>
            </a:r>
          </a:p>
          <a:p>
            <a:r>
              <a:rPr lang="en-US" altLang="zh-CN" dirty="0"/>
              <a:t>+ iSCSI</a:t>
            </a:r>
            <a:r>
              <a:rPr lang="zh-CN" altLang="en-US" dirty="0"/>
              <a:t>协议缺乏专门针对其的网络性能测量工具</a:t>
            </a:r>
            <a:endParaRPr lang="en-US" altLang="zh-CN" dirty="0"/>
          </a:p>
          <a:p>
            <a:r>
              <a:rPr lang="en-US" altLang="zh-CN" dirty="0"/>
              <a:t>+ RDMA</a:t>
            </a:r>
            <a:r>
              <a:rPr lang="zh-CN" altLang="en-US" dirty="0"/>
              <a:t>由于不是基于</a:t>
            </a:r>
            <a:r>
              <a:rPr lang="en-US" altLang="zh-CN" dirty="0"/>
              <a:t>TCP</a:t>
            </a:r>
            <a:r>
              <a:rPr lang="zh-CN" altLang="en-US" dirty="0"/>
              <a:t>的 连现有工具都无法为其进行测量</a:t>
            </a:r>
            <a:endParaRPr lang="en-US" altLang="zh-CN"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3</a:t>
            </a:fld>
            <a:endParaRPr lang="ii-CN" altLang="en-US"/>
          </a:p>
        </p:txBody>
      </p:sp>
    </p:spTree>
    <p:extLst>
      <p:ext uri="{BB962C8B-B14F-4D97-AF65-F5344CB8AC3E}">
        <p14:creationId xmlns:p14="http://schemas.microsoft.com/office/powerpoint/2010/main" val="1192110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课题来源 华为</a:t>
            </a:r>
            <a:r>
              <a:rPr lang="en-US" altLang="zh-CN" sz="1200" kern="1200" dirty="0">
                <a:solidFill>
                  <a:schemeClr val="tx1"/>
                </a:solidFill>
                <a:effectLst/>
                <a:latin typeface="+mn-lt"/>
                <a:ea typeface="+mn-ea"/>
                <a:cs typeface="+mn-cs"/>
              </a:rPr>
              <a:t>WAN</a:t>
            </a:r>
            <a:r>
              <a:rPr lang="zh-CN" altLang="zh-CN" sz="1200" kern="1200" dirty="0">
                <a:solidFill>
                  <a:schemeClr val="tx1"/>
                </a:solidFill>
                <a:effectLst/>
                <a:latin typeface="+mn-lt"/>
                <a:ea typeface="+mn-ea"/>
                <a:cs typeface="+mn-cs"/>
              </a:rPr>
              <a:t>网络勘测技术合作项目</a:t>
            </a:r>
            <a:r>
              <a:rPr lang="zh-CN" altLang="en-US" sz="1200" kern="1200" dirty="0">
                <a:solidFill>
                  <a:schemeClr val="tx1"/>
                </a:solidFill>
                <a:effectLst/>
                <a:latin typeface="+mn-lt"/>
                <a:ea typeface="+mn-ea"/>
                <a:cs typeface="+mn-cs"/>
              </a:rPr>
              <a:t>中网络性能测量工具部分，对其跨广域网业务进行性能测量</a:t>
            </a:r>
            <a:endParaRPr lang="en-US" altLang="zh-CN" sz="1200" kern="1200" dirty="0">
              <a:solidFill>
                <a:schemeClr val="tx1"/>
              </a:solidFill>
              <a:effectLst/>
              <a:latin typeface="+mn-lt"/>
              <a:ea typeface="+mn-ea"/>
              <a:cs typeface="+mn-cs"/>
            </a:endParaRPr>
          </a:p>
          <a:p>
            <a:r>
              <a:rPr lang="zh-CN" altLang="en-US" dirty="0"/>
              <a:t>华为作为云计算服务提供商，云</a:t>
            </a:r>
            <a:r>
              <a:rPr lang="zh-CN" altLang="en-US" sz="1200" b="0" i="0" kern="1200" dirty="0">
                <a:solidFill>
                  <a:schemeClr val="tx1"/>
                </a:solidFill>
                <a:effectLst/>
                <a:latin typeface="+mn-lt"/>
                <a:ea typeface="+mn-ea"/>
                <a:cs typeface="+mn-cs"/>
              </a:rPr>
              <a:t>数据中心是其云计算业务的核心业务之一。</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华为的云数据中心是指数据中心之间通过</a:t>
            </a:r>
            <a:r>
              <a:rPr lang="en-US" altLang="zh-CN" sz="1200" b="0" i="0" kern="1200" dirty="0">
                <a:solidFill>
                  <a:schemeClr val="tx1"/>
                </a:solidFill>
                <a:effectLst/>
                <a:latin typeface="+mn-lt"/>
                <a:ea typeface="+mn-ea"/>
                <a:cs typeface="+mn-cs"/>
              </a:rPr>
              <a:t>L3</a:t>
            </a:r>
            <a:r>
              <a:rPr lang="zh-CN" altLang="en-US" sz="1200" b="0" i="0" kern="1200" dirty="0">
                <a:solidFill>
                  <a:schemeClr val="tx1"/>
                </a:solidFill>
                <a:effectLst/>
                <a:latin typeface="+mn-lt"/>
                <a:ea typeface="+mn-ea"/>
                <a:cs typeface="+mn-cs"/>
              </a:rPr>
              <a:t>层的</a:t>
            </a:r>
            <a:r>
              <a:rPr lang="en-US" altLang="zh-CN" sz="1200" b="0" i="0" kern="1200" dirty="0">
                <a:solidFill>
                  <a:schemeClr val="tx1"/>
                </a:solidFill>
                <a:effectLst/>
                <a:latin typeface="+mn-lt"/>
                <a:ea typeface="+mn-ea"/>
                <a:cs typeface="+mn-cs"/>
              </a:rPr>
              <a:t>IP WAN</a:t>
            </a:r>
            <a:r>
              <a:rPr lang="zh-CN" altLang="en-US" sz="1200" b="0" i="0" kern="1200" dirty="0">
                <a:solidFill>
                  <a:schemeClr val="tx1"/>
                </a:solidFill>
                <a:effectLst/>
                <a:latin typeface="+mn-lt"/>
                <a:ea typeface="+mn-ea"/>
                <a:cs typeface="+mn-cs"/>
              </a:rPr>
              <a:t>进行互联，其</a:t>
            </a:r>
            <a:r>
              <a:rPr lang="zh-CN" altLang="en-US" dirty="0"/>
              <a:t>跨</a:t>
            </a:r>
            <a:r>
              <a:rPr lang="en-US" altLang="zh-CN" dirty="0"/>
              <a:t>WAN</a:t>
            </a:r>
            <a:r>
              <a:rPr lang="zh-CN" altLang="en-US" dirty="0"/>
              <a:t>的业务涵盖</a:t>
            </a:r>
            <a:r>
              <a:rPr lang="zh-CN" altLang="en-US" sz="1200" b="0" i="0" kern="1200" dirty="0">
                <a:solidFill>
                  <a:schemeClr val="tx1"/>
                </a:solidFill>
                <a:effectLst/>
                <a:latin typeface="+mn-lt"/>
                <a:ea typeface="+mn-ea"/>
                <a:cs typeface="+mn-cs"/>
              </a:rPr>
              <a:t>企业内部用户和外部用户通过广域网的</a:t>
            </a:r>
            <a:r>
              <a:rPr lang="en-US" altLang="zh-CN" sz="1200" b="0" i="0" kern="1200" dirty="0">
                <a:solidFill>
                  <a:schemeClr val="tx1"/>
                </a:solidFill>
                <a:effectLst/>
                <a:latin typeface="+mn-lt"/>
                <a:ea typeface="+mn-ea"/>
                <a:cs typeface="+mn-cs"/>
              </a:rPr>
              <a:t>L3</a:t>
            </a:r>
            <a:r>
              <a:rPr lang="zh-CN" altLang="en-US" sz="1200" b="0" i="0" kern="1200" dirty="0">
                <a:solidFill>
                  <a:schemeClr val="tx1"/>
                </a:solidFill>
                <a:effectLst/>
                <a:latin typeface="+mn-lt"/>
                <a:ea typeface="+mn-ea"/>
                <a:cs typeface="+mn-cs"/>
              </a:rPr>
              <a:t>出口来访问各数据中心业务。以及不同数据中心（主中心、灾备中心）之间</a:t>
            </a:r>
            <a:r>
              <a:rPr lang="en-US" altLang="zh-CN" sz="1200" b="0" i="0" kern="1200" dirty="0">
                <a:solidFill>
                  <a:schemeClr val="tx1"/>
                </a:solidFill>
                <a:effectLst/>
                <a:latin typeface="+mn-lt"/>
                <a:ea typeface="+mn-ea"/>
                <a:cs typeface="+mn-cs"/>
              </a:rPr>
              <a:t>L3</a:t>
            </a:r>
            <a:r>
              <a:rPr lang="zh-CN" altLang="en-US" sz="1200" b="0" i="0" kern="1200" dirty="0">
                <a:solidFill>
                  <a:schemeClr val="tx1"/>
                </a:solidFill>
                <a:effectLst/>
                <a:latin typeface="+mn-lt"/>
                <a:ea typeface="+mn-ea"/>
                <a:cs typeface="+mn-cs"/>
              </a:rPr>
              <a:t>互访。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（右图）这些</a:t>
            </a:r>
            <a:r>
              <a:rPr lang="en-US" altLang="zh-CN" sz="1200" b="0" i="0" kern="1200" dirty="0">
                <a:solidFill>
                  <a:schemeClr val="tx1"/>
                </a:solidFill>
                <a:effectLst/>
                <a:latin typeface="+mn-lt"/>
                <a:ea typeface="+mn-ea"/>
                <a:cs typeface="+mn-cs"/>
              </a:rPr>
              <a:t>L3</a:t>
            </a:r>
            <a:r>
              <a:rPr lang="zh-CN" altLang="en-US" sz="1200" b="0" i="0" kern="1200" dirty="0">
                <a:solidFill>
                  <a:schemeClr val="tx1"/>
                </a:solidFill>
                <a:effectLst/>
                <a:latin typeface="+mn-lt"/>
                <a:ea typeface="+mn-ea"/>
                <a:cs typeface="+mn-cs"/>
              </a:rPr>
              <a:t>互访网络均通过</a:t>
            </a:r>
            <a:r>
              <a:rPr lang="en-US" altLang="zh-CN" sz="1200" b="0" i="0" kern="1200" dirty="0">
                <a:solidFill>
                  <a:schemeClr val="tx1"/>
                </a:solidFill>
                <a:effectLst/>
                <a:latin typeface="+mn-lt"/>
                <a:ea typeface="+mn-ea"/>
                <a:cs typeface="+mn-cs"/>
              </a:rPr>
              <a:t>IP</a:t>
            </a:r>
            <a:r>
              <a:rPr lang="zh-CN" altLang="en-US" sz="1200" b="0" i="0" kern="1200" dirty="0">
                <a:solidFill>
                  <a:schemeClr val="tx1"/>
                </a:solidFill>
                <a:effectLst/>
                <a:latin typeface="+mn-lt"/>
                <a:ea typeface="+mn-ea"/>
                <a:cs typeface="+mn-cs"/>
              </a:rPr>
              <a:t>技术实现互联，当主数据中心发生灾难时，通过</a:t>
            </a:r>
            <a:r>
              <a:rPr lang="en-US" altLang="zh-CN" sz="1200" b="0" i="0" kern="1200" dirty="0">
                <a:solidFill>
                  <a:schemeClr val="tx1"/>
                </a:solidFill>
                <a:effectLst/>
                <a:latin typeface="+mn-lt"/>
                <a:ea typeface="+mn-ea"/>
                <a:cs typeface="+mn-cs"/>
              </a:rPr>
              <a:t>L3</a:t>
            </a:r>
            <a:r>
              <a:rPr lang="zh-CN" altLang="en-US" sz="1200" b="0" i="0" kern="1200" dirty="0">
                <a:solidFill>
                  <a:schemeClr val="tx1"/>
                </a:solidFill>
                <a:effectLst/>
                <a:latin typeface="+mn-lt"/>
                <a:ea typeface="+mn-ea"/>
                <a:cs typeface="+mn-cs"/>
              </a:rPr>
              <a:t>灾备网络将实现业务的快速切换，保证客户能够不间断地访问数据中心各项业务。</a:t>
            </a:r>
            <a:endParaRPr lang="en-US" altLang="zh-CN" sz="1200" b="0" i="0" kern="1200" dirty="0">
              <a:solidFill>
                <a:schemeClr val="tx1"/>
              </a:solidFill>
              <a:effectLst/>
              <a:latin typeface="+mn-lt"/>
              <a:ea typeface="+mn-ea"/>
              <a:cs typeface="+mn-cs"/>
            </a:endParaRPr>
          </a:p>
          <a:p>
            <a:r>
              <a:rPr lang="zh-CN" altLang="en-US" dirty="0"/>
              <a:t>这就引出了本课题的测量对象，存储网络广义上的定义是将存储设备连接在一起的网络并将它们与其他网络互联，包含了</a:t>
            </a:r>
            <a:r>
              <a:rPr lang="en-US" altLang="zh-CN" dirty="0"/>
              <a:t>SAN</a:t>
            </a:r>
            <a:r>
              <a:rPr lang="zh-CN" altLang="en-US" dirty="0"/>
              <a:t>（存储局域网）、高性能计算网络（低时延）</a:t>
            </a:r>
            <a:r>
              <a:rPr lang="en-US" altLang="zh-CN" dirty="0"/>
              <a:t>RDMA</a:t>
            </a:r>
            <a:r>
              <a:rPr lang="zh-CN" altLang="en-US" dirty="0"/>
              <a:t>、以及服务于互联网业务的以太网</a:t>
            </a:r>
            <a:endParaRPr lang="en-US" altLang="zh-CN" dirty="0"/>
          </a:p>
          <a:p>
            <a:r>
              <a:rPr lang="zh-CN" altLang="en-US" dirty="0"/>
              <a:t>根据文献指出未来数据中心交换网络</a:t>
            </a:r>
            <a:r>
              <a:rPr lang="en-US" altLang="zh-CN" dirty="0"/>
              <a:t>(</a:t>
            </a:r>
            <a:r>
              <a:rPr lang="zh-CN" altLang="en-US" dirty="0"/>
              <a:t>以太网、存储网、高性能计算网</a:t>
            </a:r>
            <a:r>
              <a:rPr lang="en-US" altLang="zh-CN" dirty="0"/>
              <a:t>)</a:t>
            </a:r>
            <a:r>
              <a:rPr lang="zh-CN" altLang="en-US" dirty="0"/>
              <a:t>将朝着扁平一体化发展，随着万兆以太网投入商业使用，这种增强以太网被选为一体化的承载网络</a:t>
            </a:r>
            <a:r>
              <a:rPr lang="en-US" altLang="zh-CN" dirty="0"/>
              <a:t>(</a:t>
            </a:r>
            <a:r>
              <a:rPr lang="zh-CN" altLang="en-US" dirty="0"/>
              <a:t>数据中心以太网</a:t>
            </a:r>
            <a:r>
              <a:rPr lang="en-US" altLang="zh-CN" dirty="0"/>
              <a:t>,</a:t>
            </a:r>
            <a:r>
              <a:rPr lang="zh-CN" altLang="en-US" dirty="0"/>
              <a:t>而</a:t>
            </a:r>
            <a:r>
              <a:rPr lang="en-US" altLang="zh-CN" dirty="0"/>
              <a:t>iSCSI</a:t>
            </a:r>
            <a:r>
              <a:rPr lang="zh-CN" altLang="en-US" dirty="0"/>
              <a:t>协议、</a:t>
            </a:r>
            <a:r>
              <a:rPr lang="en-US" altLang="zh-CN" dirty="0"/>
              <a:t>RDMA</a:t>
            </a:r>
            <a:r>
              <a:rPr lang="zh-CN" altLang="en-US" dirty="0"/>
              <a:t>协议的</a:t>
            </a:r>
            <a:r>
              <a:rPr lang="en-US" altLang="zh-CN" dirty="0"/>
              <a:t>ROCEE</a:t>
            </a:r>
            <a:r>
              <a:rPr lang="zh-CN" altLang="en-US" dirty="0"/>
              <a:t>版本通过统一接口有望实现存储网络、高性能计算网络与以太网的（三网）互联，所以面向</a:t>
            </a:r>
            <a:r>
              <a:rPr lang="en-US" altLang="zh-CN" dirty="0"/>
              <a:t>iSCSI</a:t>
            </a:r>
            <a:r>
              <a:rPr lang="zh-CN" altLang="en-US" dirty="0"/>
              <a:t>、</a:t>
            </a:r>
            <a:r>
              <a:rPr lang="en-US" altLang="zh-CN" dirty="0"/>
              <a:t>RDMA</a:t>
            </a:r>
            <a:r>
              <a:rPr lang="zh-CN" altLang="en-US" dirty="0"/>
              <a:t>协议的网络测量工具极具潜力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网络性能测量的意义</a:t>
            </a:r>
            <a:r>
              <a:rPr lang="zh-CN" altLang="zh-CN" sz="1200" kern="1200" dirty="0">
                <a:solidFill>
                  <a:schemeClr val="tx1"/>
                </a:solidFill>
                <a:effectLst/>
                <a:latin typeface="+mn-lt"/>
                <a:ea typeface="+mn-ea"/>
                <a:cs typeface="+mn-cs"/>
              </a:rPr>
              <a:t>可以为相关跨</a:t>
            </a:r>
            <a:r>
              <a:rPr lang="en-US" altLang="zh-CN" sz="1200" kern="1200" dirty="0">
                <a:solidFill>
                  <a:schemeClr val="tx1"/>
                </a:solidFill>
                <a:effectLst/>
                <a:latin typeface="+mn-lt"/>
                <a:ea typeface="+mn-ea"/>
                <a:cs typeface="+mn-cs"/>
              </a:rPr>
              <a:t>WAN</a:t>
            </a:r>
            <a:r>
              <a:rPr lang="zh-CN" altLang="zh-CN" sz="1200" kern="1200" dirty="0">
                <a:solidFill>
                  <a:schemeClr val="tx1"/>
                </a:solidFill>
                <a:effectLst/>
                <a:latin typeface="+mn-lt"/>
                <a:ea typeface="+mn-ea"/>
                <a:cs typeface="+mn-cs"/>
              </a:rPr>
              <a:t>业务在开局前对端到端网络性能参数进行测量，评估业务在当前网络环境下能否满足性能指标要求；在运行时实时在线测量端到端网络性能，为网络故障的检测与定位提供数据，为跨</a:t>
            </a:r>
            <a:r>
              <a:rPr lang="en-US" altLang="zh-CN" sz="1200" kern="1200" dirty="0">
                <a:solidFill>
                  <a:schemeClr val="tx1"/>
                </a:solidFill>
                <a:effectLst/>
                <a:latin typeface="+mn-lt"/>
                <a:ea typeface="+mn-ea"/>
                <a:cs typeface="+mn-cs"/>
              </a:rPr>
              <a:t>WAN</a:t>
            </a:r>
            <a:r>
              <a:rPr lang="zh-CN" altLang="zh-CN" sz="1200" kern="1200" dirty="0">
                <a:solidFill>
                  <a:schemeClr val="tx1"/>
                </a:solidFill>
                <a:effectLst/>
                <a:latin typeface="+mn-lt"/>
                <a:ea typeface="+mn-ea"/>
                <a:cs typeface="+mn-cs"/>
              </a:rPr>
              <a:t>网络的业务问题的检测和定位保驾护航</a:t>
            </a:r>
            <a:endParaRPr lang="en-US" altLang="zh-CN" sz="1200" kern="1200" dirty="0">
              <a:solidFill>
                <a:schemeClr val="tx1"/>
              </a:solidFill>
              <a:effectLst/>
              <a:latin typeface="+mn-lt"/>
              <a:ea typeface="+mn-ea"/>
              <a:cs typeface="+mn-cs"/>
            </a:endParaRPr>
          </a:p>
          <a:p>
            <a:endParaRPr lang="en-US" altLang="zh-CN"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4</a:t>
            </a:fld>
            <a:endParaRPr lang="ii-CN" altLang="en-US"/>
          </a:p>
        </p:txBody>
      </p:sp>
    </p:spTree>
    <p:extLst>
      <p:ext uri="{BB962C8B-B14F-4D97-AF65-F5344CB8AC3E}">
        <p14:creationId xmlns:p14="http://schemas.microsoft.com/office/powerpoint/2010/main" val="2767079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我对目前网络性能测量方法的一个调研</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5</a:t>
            </a:fld>
            <a:endParaRPr lang="ii-CN" altLang="en-US"/>
          </a:p>
        </p:txBody>
      </p:sp>
    </p:spTree>
    <p:extLst>
      <p:ext uri="{BB962C8B-B14F-4D97-AF65-F5344CB8AC3E}">
        <p14:creationId xmlns:p14="http://schemas.microsoft.com/office/powerpoint/2010/main" val="407864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网络性能测量方法可以分为两大类，被动、主动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被动测量方法是通过在网络中部署一个或者多个监听节点捕获数据包，对其中属于同一个流的包进行匹配，对包头序列号、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等信息进行分析得到端到端或者点到点的网络延迟、丢包、乱序等网络性能信息。</a:t>
            </a:r>
            <a:r>
              <a:rPr lang="zh-CN" altLang="en-US" dirty="0"/>
              <a:t> </a:t>
            </a:r>
            <a:endParaRPr lang="en-US" altLang="zh-CN" dirty="0"/>
          </a:p>
          <a:p>
            <a:r>
              <a:rPr lang="zh-CN" altLang="en-US" dirty="0"/>
              <a:t>被动测量大多都是基于</a:t>
            </a:r>
            <a:r>
              <a:rPr lang="en-US" altLang="zh-CN" dirty="0"/>
              <a:t>TCP</a:t>
            </a:r>
            <a:r>
              <a:rPr lang="zh-CN" altLang="en-US" dirty="0"/>
              <a:t>机制</a:t>
            </a:r>
            <a:endParaRPr lang="en-US" altLang="zh-CN" dirty="0"/>
          </a:p>
          <a:p>
            <a:r>
              <a:rPr lang="zh-CN" altLang="en-US" dirty="0"/>
              <a:t>对于</a:t>
            </a:r>
            <a:r>
              <a:rPr lang="en-US" altLang="zh-CN" dirty="0"/>
              <a:t>RTT</a:t>
            </a:r>
            <a:r>
              <a:rPr lang="zh-CN" altLang="en-US" dirty="0"/>
              <a:t>的测量</a:t>
            </a:r>
            <a:endParaRPr lang="en-US" altLang="zh-CN" dirty="0"/>
          </a:p>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2(a)</a:t>
            </a:r>
            <a:r>
              <a:rPr lang="zh-CN" altLang="en-US" sz="1200" b="0" i="0" kern="1200" dirty="0">
                <a:solidFill>
                  <a:schemeClr val="tx1"/>
                </a:solidFill>
                <a:effectLst/>
                <a:latin typeface="+mn-lt"/>
                <a:ea typeface="+mn-ea"/>
                <a:cs typeface="+mn-cs"/>
              </a:rPr>
              <a:t>基于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连接建立的三次握手（</a:t>
            </a:r>
            <a:r>
              <a:rPr lang="en-US" altLang="zh-CN" sz="1200" b="0" i="0" kern="1200" dirty="0">
                <a:solidFill>
                  <a:schemeClr val="tx1"/>
                </a:solidFill>
                <a:effectLst/>
                <a:latin typeface="+mn-lt"/>
                <a:ea typeface="+mn-ea"/>
                <a:cs typeface="+mn-cs"/>
              </a:rPr>
              <a:t>handshake</a:t>
            </a:r>
            <a:r>
              <a:rPr lang="zh-CN" altLang="en-US" sz="1200" b="0" i="0" kern="1200" dirty="0">
                <a:solidFill>
                  <a:schemeClr val="tx1"/>
                </a:solidFill>
                <a:effectLst/>
                <a:latin typeface="+mn-lt"/>
                <a:ea typeface="+mn-ea"/>
                <a:cs typeface="+mn-cs"/>
              </a:rPr>
              <a:t>）过程，即当一个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连接开始的时候，发送端首先发送 </a:t>
            </a:r>
            <a:r>
              <a:rPr lang="en-US" altLang="zh-CN" sz="1200" b="0" i="0" kern="1200" dirty="0">
                <a:solidFill>
                  <a:schemeClr val="tx1"/>
                </a:solidFill>
                <a:effectLst/>
                <a:latin typeface="+mn-lt"/>
                <a:ea typeface="+mn-ea"/>
                <a:cs typeface="+mn-cs"/>
              </a:rPr>
              <a:t>SYN </a:t>
            </a:r>
            <a:r>
              <a:rPr lang="zh-CN" altLang="en-US" sz="1200" b="0" i="0" kern="1200" dirty="0">
                <a:solidFill>
                  <a:schemeClr val="tx1"/>
                </a:solidFill>
                <a:effectLst/>
                <a:latin typeface="+mn-lt"/>
                <a:ea typeface="+mn-ea"/>
                <a:cs typeface="+mn-cs"/>
              </a:rPr>
              <a:t>报文给接收端，然后接收端返回 </a:t>
            </a:r>
            <a:r>
              <a:rPr lang="en-US" altLang="zh-CN" sz="1200" b="0" i="0" kern="1200" dirty="0">
                <a:solidFill>
                  <a:schemeClr val="tx1"/>
                </a:solidFill>
                <a:effectLst/>
                <a:latin typeface="+mn-lt"/>
                <a:ea typeface="+mn-ea"/>
                <a:cs typeface="+mn-cs"/>
              </a:rPr>
              <a:t>SYN-ACK </a:t>
            </a:r>
            <a:r>
              <a:rPr lang="zh-CN" altLang="en-US" sz="1200" b="0" i="0" kern="1200" dirty="0">
                <a:solidFill>
                  <a:schemeClr val="tx1"/>
                </a:solidFill>
                <a:effectLst/>
                <a:latin typeface="+mn-lt"/>
                <a:ea typeface="+mn-ea"/>
                <a:cs typeface="+mn-cs"/>
              </a:rPr>
              <a:t>报文，接着发送端回应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报文给接收端。测量节点监听并记录这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个报文经过它的时间， 通过 </a:t>
            </a:r>
            <a:r>
              <a:rPr lang="en-US" altLang="zh-CN" sz="1200" b="0" i="0" kern="1200" dirty="0">
                <a:solidFill>
                  <a:schemeClr val="tx1"/>
                </a:solidFill>
                <a:effectLst/>
                <a:latin typeface="+mn-lt"/>
                <a:ea typeface="+mn-ea"/>
                <a:cs typeface="+mn-cs"/>
              </a:rPr>
              <a:t>SYN </a:t>
            </a:r>
            <a:r>
              <a:rPr lang="zh-CN" altLang="en-US" sz="1200" b="0" i="0" kern="1200" dirty="0">
                <a:solidFill>
                  <a:schemeClr val="tx1"/>
                </a:solidFill>
                <a:effectLst/>
                <a:latin typeface="+mn-lt"/>
                <a:ea typeface="+mn-ea"/>
                <a:cs typeface="+mn-cs"/>
              </a:rPr>
              <a:t>报文和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报文的时间差来计算得到网络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a:t>
            </a:r>
            <a:r>
              <a:rPr lang="zh-CN" altLang="en-US" dirty="0"/>
              <a:t> </a:t>
            </a:r>
            <a:br>
              <a:rPr lang="zh-CN" altLang="en-US" dirty="0"/>
            </a:br>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2(b)</a:t>
            </a:r>
            <a:r>
              <a:rPr lang="zh-CN" altLang="en-US" sz="1200" b="0" i="0" kern="1200" dirty="0">
                <a:solidFill>
                  <a:schemeClr val="tx1"/>
                </a:solidFill>
                <a:effectLst/>
                <a:latin typeface="+mn-lt"/>
                <a:ea typeface="+mn-ea"/>
                <a:cs typeface="+mn-cs"/>
              </a:rPr>
              <a:t>则利用了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连接关闭（</a:t>
            </a:r>
            <a:r>
              <a:rPr lang="en-US" altLang="zh-CN" sz="1200" b="0" i="0" kern="1200" dirty="0">
                <a:solidFill>
                  <a:schemeClr val="tx1"/>
                </a:solidFill>
                <a:effectLst/>
                <a:latin typeface="+mn-lt"/>
                <a:ea typeface="+mn-ea"/>
                <a:cs typeface="+mn-cs"/>
              </a:rPr>
              <a:t>teardown</a:t>
            </a:r>
            <a:r>
              <a:rPr lang="zh-CN" altLang="en-US" sz="1200" b="0" i="0" kern="1200" dirty="0">
                <a:solidFill>
                  <a:schemeClr val="tx1"/>
                </a:solidFill>
                <a:effectLst/>
                <a:latin typeface="+mn-lt"/>
                <a:ea typeface="+mn-ea"/>
                <a:cs typeface="+mn-cs"/>
              </a:rPr>
              <a:t>）时的报文。通过在测量节点上记录发送端发出的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报文以及与之对应的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报文的时间差，我们可以得到从测量节点到接收端的远端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；而通过记录接收端发送的 </a:t>
            </a:r>
            <a:r>
              <a:rPr lang="en-US" altLang="zh-CN" sz="1200" b="0" i="0" kern="1200" dirty="0">
                <a:solidFill>
                  <a:schemeClr val="tx1"/>
                </a:solidFill>
                <a:effectLst/>
                <a:latin typeface="+mn-lt"/>
                <a:ea typeface="+mn-ea"/>
                <a:cs typeface="+mn-cs"/>
              </a:rPr>
              <a:t>FIN </a:t>
            </a:r>
            <a:r>
              <a:rPr lang="zh-CN" altLang="en-US" sz="1200" b="0" i="0" kern="1200" dirty="0">
                <a:solidFill>
                  <a:schemeClr val="tx1"/>
                </a:solidFill>
                <a:effectLst/>
                <a:latin typeface="+mn-lt"/>
                <a:ea typeface="+mn-ea"/>
                <a:cs typeface="+mn-cs"/>
              </a:rPr>
              <a:t>报文以及与之相对应的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报文，则可以得到测量节点与发送端直接的本地 </a:t>
            </a:r>
            <a:r>
              <a:rPr lang="en-US" altLang="zh-CN" sz="1200" b="0" i="0" kern="1200" dirty="0">
                <a:solidFill>
                  <a:schemeClr val="tx1"/>
                </a:solidFill>
                <a:effectLst/>
                <a:latin typeface="+mn-lt"/>
                <a:ea typeface="+mn-ea"/>
                <a:cs typeface="+mn-cs"/>
              </a:rPr>
              <a:t>RTT</a:t>
            </a:r>
            <a:r>
              <a:rPr lang="zh-CN" altLang="en-US" sz="1200" b="0" i="0" kern="1200" dirty="0">
                <a:solidFill>
                  <a:schemeClr val="tx1"/>
                </a:solidFill>
                <a:effectLst/>
                <a:latin typeface="+mn-lt"/>
                <a:ea typeface="+mn-ea"/>
                <a:cs typeface="+mn-cs"/>
              </a:rPr>
              <a:t>。整个网络的往返延迟即这两部分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之和。</a:t>
            </a:r>
            <a:r>
              <a:rPr lang="zh-CN" altLang="en-US" dirty="0"/>
              <a:t> </a:t>
            </a:r>
            <a:br>
              <a:rPr lang="zh-CN" altLang="en-US" dirty="0"/>
            </a:br>
            <a:r>
              <a:rPr lang="zh-CN" altLang="en-US" dirty="0"/>
              <a:t>缺陷：</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流仅存在一次握手和结束过程，故上述两种测量方法均为一次性手段，只能在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连接建立和结束时测量 </a:t>
            </a:r>
            <a:r>
              <a:rPr lang="en-US" altLang="zh-CN" sz="1200" b="0" i="0" kern="1200" dirty="0">
                <a:solidFill>
                  <a:schemeClr val="tx1"/>
                </a:solidFill>
                <a:effectLst/>
                <a:latin typeface="+mn-lt"/>
                <a:ea typeface="+mn-ea"/>
                <a:cs typeface="+mn-cs"/>
              </a:rPr>
              <a:t>RTT</a:t>
            </a:r>
            <a:r>
              <a:rPr lang="zh-CN" altLang="en-US" dirty="0"/>
              <a:t> </a:t>
            </a:r>
            <a:endParaRPr lang="en-US" altLang="zh-CN" dirty="0"/>
          </a:p>
          <a:p>
            <a:endParaRPr lang="en-US" altLang="zh-CN" dirty="0"/>
          </a:p>
          <a:p>
            <a:r>
              <a:rPr lang="zh-CN" altLang="en-US" sz="1200" b="0" i="0" kern="1200" dirty="0">
                <a:solidFill>
                  <a:schemeClr val="tx1"/>
                </a:solidFill>
                <a:effectLst/>
                <a:latin typeface="+mn-lt"/>
                <a:ea typeface="+mn-ea"/>
                <a:cs typeface="+mn-cs"/>
              </a:rPr>
              <a:t>图 </a:t>
            </a:r>
            <a:r>
              <a:rPr lang="en-US" altLang="zh-CN" sz="1200" b="0" i="0" kern="1200" dirty="0">
                <a:solidFill>
                  <a:schemeClr val="tx1"/>
                </a:solidFill>
                <a:effectLst/>
                <a:latin typeface="+mn-lt"/>
                <a:ea typeface="+mn-ea"/>
                <a:cs typeface="+mn-cs"/>
              </a:rPr>
              <a:t>2(c)</a:t>
            </a:r>
            <a:r>
              <a:rPr lang="zh-CN" altLang="en-US" sz="1200" b="0" i="0" kern="1200" dirty="0">
                <a:solidFill>
                  <a:schemeClr val="tx1"/>
                </a:solidFill>
                <a:effectLst/>
                <a:latin typeface="+mn-lt"/>
                <a:ea typeface="+mn-ea"/>
                <a:cs typeface="+mn-cs"/>
              </a:rPr>
              <a:t>则介绍了一种可以连续记录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的方法。作用在</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连接的数据传输阶段，该方法 通过</a:t>
            </a:r>
            <a:r>
              <a:rPr lang="en-US" altLang="zh-CN" sz="1200" b="0" i="0" kern="1200" dirty="0">
                <a:solidFill>
                  <a:schemeClr val="tx1"/>
                </a:solidFill>
                <a:effectLst/>
                <a:latin typeface="+mn-lt"/>
                <a:ea typeface="+mn-ea"/>
                <a:cs typeface="+mn-cs"/>
              </a:rPr>
              <a:t>TCP</a:t>
            </a:r>
            <a:r>
              <a:rPr lang="zh-CN" altLang="en-US" sz="1200" b="0" i="0" kern="1200" dirty="0">
                <a:solidFill>
                  <a:schemeClr val="tx1"/>
                </a:solidFill>
                <a:effectLst/>
                <a:latin typeface="+mn-lt"/>
                <a:ea typeface="+mn-ea"/>
                <a:cs typeface="+mn-cs"/>
              </a:rPr>
              <a:t>的时间戳选项</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和序号，记录发送端发送数据分片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、对应的 </a:t>
            </a:r>
            <a:r>
              <a:rPr lang="en-US" altLang="zh-CN" sz="1200" b="0" i="0" kern="1200" dirty="0">
                <a:solidFill>
                  <a:schemeClr val="tx1"/>
                </a:solidFill>
                <a:effectLst/>
                <a:latin typeface="+mn-lt"/>
                <a:ea typeface="+mn-ea"/>
                <a:cs typeface="+mn-cs"/>
              </a:rPr>
              <a:t>ACK </a:t>
            </a:r>
            <a:r>
              <a:rPr lang="zh-CN" altLang="en-US" sz="1200" b="0" i="0" kern="1200" dirty="0">
                <a:solidFill>
                  <a:schemeClr val="tx1"/>
                </a:solidFill>
                <a:effectLst/>
                <a:latin typeface="+mn-lt"/>
                <a:ea typeface="+mn-ea"/>
                <a:cs typeface="+mn-cs"/>
              </a:rPr>
              <a:t>报文、以及后续的数据分片 </a:t>
            </a:r>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经过测量点的时间</a:t>
            </a:r>
            <a:r>
              <a:rPr lang="en-US" altLang="zh-CN" sz="1200" b="0" i="0" kern="1200" dirty="0">
                <a:solidFill>
                  <a:schemeClr val="tx1"/>
                </a:solidFill>
                <a:effectLst/>
                <a:latin typeface="+mn-lt"/>
                <a:ea typeface="+mn-ea"/>
                <a:cs typeface="+mn-cs"/>
              </a:rPr>
              <a:t>RTT</a:t>
            </a:r>
            <a:r>
              <a:rPr lang="zh-CN" altLang="en-US" dirty="0"/>
              <a:t> ，</a:t>
            </a:r>
            <a:r>
              <a:rPr lang="zh-CN" altLang="en-US" sz="1200" b="0" i="0" kern="1200" dirty="0">
                <a:solidFill>
                  <a:schemeClr val="tx1"/>
                </a:solidFill>
                <a:effectLst/>
                <a:latin typeface="+mn-lt"/>
                <a:ea typeface="+mn-ea"/>
                <a:cs typeface="+mn-cs"/>
              </a:rPr>
              <a:t>此类 </a:t>
            </a:r>
            <a:r>
              <a:rPr lang="en-US" altLang="zh-CN" sz="1200" b="0" i="0" kern="1200" dirty="0">
                <a:solidFill>
                  <a:schemeClr val="tx1"/>
                </a:solidFill>
                <a:effectLst/>
                <a:latin typeface="+mn-lt"/>
                <a:ea typeface="+mn-ea"/>
                <a:cs typeface="+mn-cs"/>
              </a:rPr>
              <a:t>RTT </a:t>
            </a:r>
            <a:r>
              <a:rPr lang="zh-CN" altLang="en-US" sz="1200" b="0" i="0" kern="1200" dirty="0">
                <a:solidFill>
                  <a:schemeClr val="tx1"/>
                </a:solidFill>
                <a:effectLst/>
                <a:latin typeface="+mn-lt"/>
                <a:ea typeface="+mn-ea"/>
                <a:cs typeface="+mn-cs"/>
              </a:rPr>
              <a:t>被动测量的方法局限性也非常明显，因为需要严格关联上下行相对应的数据包，只有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流才能满足这个条件，而 </a:t>
            </a:r>
            <a:r>
              <a:rPr lang="en-US" altLang="zh-CN" sz="1200" b="0" i="0" kern="1200" dirty="0">
                <a:solidFill>
                  <a:schemeClr val="tx1"/>
                </a:solidFill>
                <a:effectLst/>
                <a:latin typeface="+mn-lt"/>
                <a:ea typeface="+mn-ea"/>
                <a:cs typeface="+mn-cs"/>
              </a:rPr>
              <a:t>UDP </a:t>
            </a:r>
            <a:r>
              <a:rPr lang="zh-CN" altLang="en-US" sz="1200" b="0" i="0" kern="1200" dirty="0">
                <a:solidFill>
                  <a:schemeClr val="tx1"/>
                </a:solidFill>
                <a:effectLst/>
                <a:latin typeface="+mn-lt"/>
                <a:ea typeface="+mn-ea"/>
                <a:cs typeface="+mn-cs"/>
              </a:rPr>
              <a:t>报文因为不像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报文 一样带有序号和 </a:t>
            </a:r>
            <a:r>
              <a:rPr lang="en-US" altLang="zh-CN" sz="1200" b="0" i="0" kern="1200" dirty="0">
                <a:solidFill>
                  <a:schemeClr val="tx1"/>
                </a:solidFill>
                <a:effectLst/>
                <a:latin typeface="+mn-lt"/>
                <a:ea typeface="+mn-ea"/>
                <a:cs typeface="+mn-cs"/>
              </a:rPr>
              <a:t>timestamp </a:t>
            </a:r>
            <a:r>
              <a:rPr lang="zh-CN" altLang="en-US" sz="1200" b="0" i="0" kern="1200" dirty="0">
                <a:solidFill>
                  <a:schemeClr val="tx1"/>
                </a:solidFill>
                <a:effectLst/>
                <a:latin typeface="+mn-lt"/>
                <a:ea typeface="+mn-ea"/>
                <a:cs typeface="+mn-cs"/>
              </a:rPr>
              <a:t>选项，因此通常无法进行测量</a:t>
            </a:r>
            <a:r>
              <a:rPr lang="zh-CN" altLang="en-US" dirty="0"/>
              <a:t> </a:t>
            </a:r>
            <a:br>
              <a:rPr lang="zh-CN" altLang="en-US" dirty="0"/>
            </a:b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6</a:t>
            </a:fld>
            <a:endParaRPr lang="ii-CN" altLang="en-US"/>
          </a:p>
        </p:txBody>
      </p:sp>
    </p:spTree>
    <p:extLst>
      <p:ext uri="{BB962C8B-B14F-4D97-AF65-F5344CB8AC3E}">
        <p14:creationId xmlns:p14="http://schemas.microsoft.com/office/powerpoint/2010/main" val="2471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通过对监测到的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数据报文行为进行分析也可以进行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流的丢包、乱序、重传等的测量。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具体来说，通过对组成 </a:t>
            </a:r>
            <a:r>
              <a:rPr lang="en-US" altLang="zh-CN" sz="1200" b="0" i="0" kern="1200" dirty="0">
                <a:solidFill>
                  <a:schemeClr val="tx1"/>
                </a:solidFill>
                <a:effectLst/>
                <a:latin typeface="+mn-lt"/>
                <a:ea typeface="+mn-ea"/>
                <a:cs typeface="+mn-cs"/>
              </a:rPr>
              <a:t>TCP </a:t>
            </a:r>
            <a:r>
              <a:rPr lang="zh-CN" altLang="en-US" sz="1200" b="0" i="0" kern="1200" dirty="0">
                <a:solidFill>
                  <a:schemeClr val="tx1"/>
                </a:solidFill>
                <a:effectLst/>
                <a:latin typeface="+mn-lt"/>
                <a:ea typeface="+mn-ea"/>
                <a:cs typeface="+mn-cs"/>
              </a:rPr>
              <a:t>连接的报文序列号（</a:t>
            </a:r>
            <a:r>
              <a:rPr lang="en-US" altLang="zh-CN" sz="1200" b="0" i="0" kern="1200" dirty="0" err="1">
                <a:solidFill>
                  <a:schemeClr val="tx1"/>
                </a:solidFill>
                <a:effectLst/>
                <a:latin typeface="+mn-lt"/>
                <a:ea typeface="+mn-ea"/>
                <a:cs typeface="+mn-cs"/>
              </a:rPr>
              <a:t>SequenceNumber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IP </a:t>
            </a:r>
            <a:r>
              <a:rPr lang="zh-CN" altLang="en-US" sz="1200" b="0" i="0" kern="1200" dirty="0">
                <a:solidFill>
                  <a:schemeClr val="tx1"/>
                </a:solidFill>
                <a:effectLst/>
                <a:latin typeface="+mn-lt"/>
                <a:ea typeface="+mn-ea"/>
                <a:cs typeface="+mn-cs"/>
              </a:rPr>
              <a:t>报文标识域（</a:t>
            </a:r>
            <a:r>
              <a:rPr lang="en-US" altLang="zh-CN" sz="1200" b="0" i="0" kern="1200" dirty="0">
                <a:solidFill>
                  <a:schemeClr val="tx1"/>
                </a:solidFill>
                <a:effectLst/>
                <a:latin typeface="+mn-lt"/>
                <a:ea typeface="+mn-ea"/>
                <a:cs typeface="+mn-cs"/>
              </a:rPr>
              <a:t>IPID</a:t>
            </a:r>
            <a:r>
              <a:rPr lang="zh-CN" altLang="en-US" sz="1200" b="0" i="0" kern="1200" dirty="0">
                <a:solidFill>
                  <a:schemeClr val="tx1"/>
                </a:solidFill>
                <a:effectLst/>
                <a:latin typeface="+mn-lt"/>
                <a:ea typeface="+mn-ea"/>
                <a:cs typeface="+mn-cs"/>
              </a:rPr>
              <a:t>）和到达时间进行分析，可以推测出数据包是否</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有丢包、重传、乱序或重复传输（</a:t>
            </a:r>
            <a:r>
              <a:rPr lang="en-US" altLang="zh-CN" sz="1200" b="0" i="0" kern="1200" dirty="0">
                <a:solidFill>
                  <a:schemeClr val="tx1"/>
                </a:solidFill>
                <a:effectLst/>
                <a:latin typeface="+mn-lt"/>
                <a:ea typeface="+mn-ea"/>
                <a:cs typeface="+mn-cs"/>
              </a:rPr>
              <a:t>duplicate</a:t>
            </a:r>
            <a:r>
              <a:rPr lang="zh-CN" altLang="en-US" sz="1200" b="0" i="0" kern="1200" dirty="0">
                <a:solidFill>
                  <a:schemeClr val="tx1"/>
                </a:solidFill>
                <a:effectLst/>
                <a:latin typeface="+mn-lt"/>
                <a:ea typeface="+mn-ea"/>
                <a:cs typeface="+mn-cs"/>
              </a:rPr>
              <a:t>）的情况发生。</a:t>
            </a:r>
            <a:r>
              <a:rPr lang="zh-CN" altLang="en-US" dirty="0"/>
              <a:t> </a:t>
            </a:r>
            <a:br>
              <a:rPr lang="zh-CN" altLang="en-US" dirty="0"/>
            </a:br>
            <a:r>
              <a:rPr lang="zh-CN" altLang="en-US" sz="1200" b="0" i="0" kern="1200" dirty="0">
                <a:solidFill>
                  <a:schemeClr val="tx1"/>
                </a:solidFill>
                <a:effectLst/>
                <a:latin typeface="+mn-lt"/>
                <a:ea typeface="+mn-ea"/>
                <a:cs typeface="+mn-cs"/>
              </a:rPr>
              <a:t>可以检查数据包头部的 </a:t>
            </a:r>
            <a:r>
              <a:rPr lang="en-US" altLang="zh-CN" sz="1200" b="0" i="0" kern="1200" dirty="0">
                <a:solidFill>
                  <a:schemeClr val="tx1"/>
                </a:solidFill>
                <a:effectLst/>
                <a:latin typeface="+mn-lt"/>
                <a:ea typeface="+mn-ea"/>
                <a:cs typeface="+mn-cs"/>
              </a:rPr>
              <a:t>IPID </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由于 </a:t>
            </a:r>
            <a:r>
              <a:rPr lang="en-US" altLang="zh-CN" sz="1200" b="0" i="0" kern="1200" dirty="0">
                <a:solidFill>
                  <a:schemeClr val="tx1"/>
                </a:solidFill>
                <a:effectLst/>
                <a:latin typeface="+mn-lt"/>
                <a:ea typeface="+mn-ea"/>
                <a:cs typeface="+mn-cs"/>
              </a:rPr>
              <a:t>IPID </a:t>
            </a:r>
            <a:r>
              <a:rPr lang="zh-CN" altLang="en-US" sz="1200" b="0" i="0" kern="1200" dirty="0">
                <a:solidFill>
                  <a:schemeClr val="tx1"/>
                </a:solidFill>
                <a:effectLst/>
                <a:latin typeface="+mn-lt"/>
                <a:ea typeface="+mn-ea"/>
                <a:cs typeface="+mn-cs"/>
              </a:rPr>
              <a:t>是一个唯一且递增的值，如果一个报文因为丢失而被重传，它将和原报文具有相同的序列号但具有不同的 </a:t>
            </a:r>
            <a:r>
              <a:rPr lang="en-US" altLang="zh-CN" sz="1200" b="0" i="0" kern="1200" dirty="0">
                <a:solidFill>
                  <a:schemeClr val="tx1"/>
                </a:solidFill>
                <a:effectLst/>
                <a:latin typeface="+mn-lt"/>
                <a:ea typeface="+mn-ea"/>
                <a:cs typeface="+mn-cs"/>
              </a:rPr>
              <a:t>IPID</a:t>
            </a:r>
            <a:r>
              <a:rPr lang="zh-CN" altLang="en-US" sz="1200" b="0" i="0" kern="1200" dirty="0">
                <a:solidFill>
                  <a:schemeClr val="tx1"/>
                </a:solidFill>
                <a:effectLst/>
                <a:latin typeface="+mn-lt"/>
                <a:ea typeface="+mn-ea"/>
                <a:cs typeface="+mn-cs"/>
              </a:rPr>
              <a:t>。因此，如果 </a:t>
            </a:r>
            <a:r>
              <a:rPr lang="en-US" altLang="zh-CN" sz="1200" b="0" i="0" kern="1200" dirty="0">
                <a:solidFill>
                  <a:schemeClr val="tx1"/>
                </a:solidFill>
                <a:effectLst/>
                <a:latin typeface="+mn-lt"/>
                <a:ea typeface="+mn-ea"/>
                <a:cs typeface="+mn-cs"/>
              </a:rPr>
              <a:t>IPID </a:t>
            </a:r>
            <a:r>
              <a:rPr lang="zh-CN" altLang="en-US" sz="1200" b="0" i="0" kern="1200" dirty="0">
                <a:solidFill>
                  <a:schemeClr val="tx1"/>
                </a:solidFill>
                <a:effectLst/>
                <a:latin typeface="+mn-lt"/>
                <a:ea typeface="+mn-ea"/>
                <a:cs typeface="+mn-cs"/>
              </a:rPr>
              <a:t>值增大，则说明发生了重传，反之则说明发生了乱序。</a:t>
            </a:r>
            <a:r>
              <a:rPr lang="zh-CN" altLang="en-US" dirty="0"/>
              <a:t> </a:t>
            </a:r>
            <a:endParaRPr lang="en-US" altLang="zh-CN" dirty="0"/>
          </a:p>
          <a:p>
            <a:r>
              <a:rPr lang="zh-CN" altLang="en-US" dirty="0"/>
              <a:t>缺点：</a:t>
            </a:r>
            <a:endParaRPr lang="en-US" altLang="zh-CN" dirty="0"/>
          </a:p>
          <a:p>
            <a:r>
              <a:rPr lang="zh-CN" altLang="en-US" sz="1200" b="0" i="0" kern="1200" dirty="0">
                <a:solidFill>
                  <a:schemeClr val="tx1"/>
                </a:solidFill>
                <a:effectLst/>
                <a:latin typeface="+mn-lt"/>
                <a:ea typeface="+mn-ea"/>
                <a:cs typeface="+mn-cs"/>
              </a:rPr>
              <a:t>实现复杂，往往需要专门的硬件（如 </a:t>
            </a:r>
            <a:r>
              <a:rPr lang="en-US" altLang="zh-CN" sz="1200" b="0" i="0" kern="1200" dirty="0">
                <a:solidFill>
                  <a:schemeClr val="tx1"/>
                </a:solidFill>
                <a:effectLst/>
                <a:latin typeface="+mn-lt"/>
                <a:ea typeface="+mn-ea"/>
                <a:cs typeface="+mn-cs"/>
              </a:rPr>
              <a:t>TCAM</a:t>
            </a:r>
            <a:r>
              <a:rPr lang="zh-CN" altLang="en-US" sz="1200" b="0" i="0" kern="1200" dirty="0">
                <a:solidFill>
                  <a:schemeClr val="tx1"/>
                </a:solidFill>
                <a:effectLst/>
                <a:latin typeface="+mn-lt"/>
                <a:ea typeface="+mn-ea"/>
                <a:cs typeface="+mn-cs"/>
              </a:rPr>
              <a:t>、可编程交换机）支持，对于已经在运营的网络，很难通过对已有设备进行改造来达到被动测量的目的</a:t>
            </a:r>
            <a:r>
              <a:rPr lang="zh-CN" altLang="en-US" dirty="0"/>
              <a:t> </a:t>
            </a:r>
            <a:endParaRPr lang="en-US" altLang="zh-CN" dirty="0"/>
          </a:p>
          <a:p>
            <a:r>
              <a:rPr lang="zh-CN" altLang="en-US" sz="1200" b="0" i="0" kern="1200" dirty="0">
                <a:solidFill>
                  <a:schemeClr val="tx1"/>
                </a:solidFill>
                <a:effectLst/>
                <a:latin typeface="+mn-lt"/>
                <a:ea typeface="+mn-ea"/>
                <a:cs typeface="+mn-cs"/>
              </a:rPr>
              <a:t>多数据中心之间的网络可以是专线，也可以是公众互联网，当用户租用的网络范围超出某一个运营商的时候，用户很难跨域部署被动测量点</a:t>
            </a:r>
            <a:r>
              <a:rPr lang="zh-CN" altLang="en-US" dirty="0"/>
              <a:t> </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测量产生的额外开销大（如测量结果上传的网络开销，处理、分析数据的系统计算资源开销等</a:t>
            </a:r>
            <a:r>
              <a:rPr lang="zh-CN" altLang="en-US" dirty="0"/>
              <a:t> </a:t>
            </a:r>
            <a:br>
              <a:rPr lang="zh-CN" altLang="en-US" dirty="0"/>
            </a:br>
            <a:r>
              <a:rPr lang="zh-CN" altLang="en-US" sz="1200" b="0" i="0" kern="1200" dirty="0">
                <a:solidFill>
                  <a:schemeClr val="tx1"/>
                </a:solidFill>
                <a:effectLst/>
                <a:latin typeface="+mn-lt"/>
                <a:ea typeface="+mn-ea"/>
                <a:cs typeface="+mn-cs"/>
              </a:rPr>
              <a:t>此类方案更多的是在收集底层网络的状态信息，很难对网络具体业务的体验进行有针对性的监测</a:t>
            </a:r>
            <a:r>
              <a:rPr lang="zh-CN" altLang="en-US" dirty="0"/>
              <a:t> </a:t>
            </a:r>
            <a:br>
              <a:rPr lang="zh-CN" altLang="en-US" dirty="0"/>
            </a:br>
            <a:r>
              <a:rPr lang="zh-CN" altLang="en-US" dirty="0"/>
              <a:t>因此并不适合跨广域网的业务的性能测量</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7</a:t>
            </a:fld>
            <a:endParaRPr lang="ii-CN" altLang="en-US"/>
          </a:p>
        </p:txBody>
      </p:sp>
    </p:spTree>
    <p:extLst>
      <p:ext uri="{BB962C8B-B14F-4D97-AF65-F5344CB8AC3E}">
        <p14:creationId xmlns:p14="http://schemas.microsoft.com/office/powerpoint/2010/main" val="3842642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主动测量方法通过在测量结点发送探测报文，并对接收到的报文数量、时间、顺序等进行分析获得端到端性能参数。这种探测工具可以基于不同的网络协议，部署在一端或者两端。</a:t>
            </a:r>
            <a:endParaRPr lang="en-US" altLang="zh-CN" dirty="0"/>
          </a:p>
          <a:p>
            <a:endParaRPr lang="en-US" altLang="zh-CN" dirty="0"/>
          </a:p>
          <a:p>
            <a:r>
              <a:rPr lang="en-US" altLang="zh-CN" dirty="0"/>
              <a:t>Ping:</a:t>
            </a:r>
            <a:r>
              <a:rPr lang="zh-CN" altLang="en-US" dirty="0"/>
              <a:t>通过发送</a:t>
            </a:r>
            <a:r>
              <a:rPr lang="en-US" altLang="zh-CN" dirty="0"/>
              <a:t>ICMP</a:t>
            </a:r>
            <a:r>
              <a:rPr lang="zh-CN" altLang="en-US" dirty="0"/>
              <a:t>的</a:t>
            </a:r>
            <a:r>
              <a:rPr lang="en-US" altLang="zh-CN" dirty="0"/>
              <a:t>Echo Request</a:t>
            </a:r>
            <a:r>
              <a:rPr lang="zh-CN" altLang="en-US" dirty="0"/>
              <a:t>请求回应报文，当接收方收到该报文时会返回一个</a:t>
            </a:r>
            <a:r>
              <a:rPr lang="en-US" altLang="zh-CN" dirty="0"/>
              <a:t>Echo Reply</a:t>
            </a:r>
            <a:r>
              <a:rPr lang="zh-CN" altLang="en-US" dirty="0"/>
              <a:t>报文 这样就可以计算出网络的端到端往返时延</a:t>
            </a:r>
            <a:endParaRPr lang="en-US" altLang="zh-CN" dirty="0"/>
          </a:p>
          <a:p>
            <a:r>
              <a:rPr lang="zh-CN" altLang="en-US" sz="1200" b="0" i="0" kern="1200" dirty="0">
                <a:solidFill>
                  <a:schemeClr val="tx1"/>
                </a:solidFill>
                <a:effectLst/>
                <a:latin typeface="+mn-lt"/>
                <a:ea typeface="+mn-ea"/>
                <a:cs typeface="+mn-cs"/>
              </a:rPr>
              <a:t>但是由于中间网络设备的 </a:t>
            </a:r>
            <a:r>
              <a:rPr lang="en-US" altLang="zh-CN" sz="1200" b="0" i="0" kern="1200" dirty="0">
                <a:solidFill>
                  <a:schemeClr val="tx1"/>
                </a:solidFill>
                <a:effectLst/>
                <a:latin typeface="+mn-lt"/>
                <a:ea typeface="+mn-ea"/>
                <a:cs typeface="+mn-cs"/>
              </a:rPr>
              <a:t>QoS </a:t>
            </a:r>
            <a:r>
              <a:rPr lang="zh-CN" altLang="en-US" sz="1200" b="0" i="0" kern="1200" dirty="0">
                <a:solidFill>
                  <a:schemeClr val="tx1"/>
                </a:solidFill>
                <a:effectLst/>
                <a:latin typeface="+mn-lt"/>
                <a:ea typeface="+mn-ea"/>
                <a:cs typeface="+mn-cs"/>
              </a:rPr>
              <a:t>策略不同， </a:t>
            </a:r>
            <a:r>
              <a:rPr lang="en-US" altLang="zh-CN" sz="1200" b="0" i="0" kern="1200" dirty="0">
                <a:solidFill>
                  <a:schemeClr val="tx1"/>
                </a:solidFill>
                <a:effectLst/>
                <a:latin typeface="+mn-lt"/>
                <a:ea typeface="+mn-ea"/>
                <a:cs typeface="+mn-cs"/>
              </a:rPr>
              <a:t>ICMP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TCP/UDP </a:t>
            </a:r>
            <a:r>
              <a:rPr lang="zh-CN" altLang="en-US" sz="1200" b="0" i="0" kern="1200" dirty="0">
                <a:solidFill>
                  <a:schemeClr val="tx1"/>
                </a:solidFill>
                <a:effectLst/>
                <a:latin typeface="+mn-lt"/>
                <a:ea typeface="+mn-ea"/>
                <a:cs typeface="+mn-cs"/>
              </a:rPr>
              <a:t>数据包有可能被放到不同优先级队列甚至不同路径上进行处理，导致测量结果和实际性能有较明显差异，此外，基于安全方面的考虑，部分路由器、服务器可能对</a:t>
            </a:r>
            <a:r>
              <a:rPr lang="en-US" altLang="zh-CN" sz="1200" b="0" i="0" kern="1200" dirty="0">
                <a:solidFill>
                  <a:schemeClr val="tx1"/>
                </a:solidFill>
                <a:effectLst/>
                <a:latin typeface="+mn-lt"/>
                <a:ea typeface="+mn-ea"/>
                <a:cs typeface="+mn-cs"/>
              </a:rPr>
              <a:t>ICMP</a:t>
            </a:r>
            <a:r>
              <a:rPr lang="zh-CN" altLang="en-US" sz="1200" b="0" i="0" kern="1200" dirty="0">
                <a:solidFill>
                  <a:schemeClr val="tx1"/>
                </a:solidFill>
                <a:effectLst/>
                <a:latin typeface="+mn-lt"/>
                <a:ea typeface="+mn-ea"/>
                <a:cs typeface="+mn-cs"/>
              </a:rPr>
              <a:t>请求不作响应，导致测量无法进行。</a:t>
            </a:r>
            <a:r>
              <a:rPr lang="zh-CN" altLang="en-US" dirty="0"/>
              <a:t> </a:t>
            </a:r>
            <a:br>
              <a:rPr lang="zh-CN" altLang="en-US" dirty="0"/>
            </a:br>
            <a:r>
              <a:rPr lang="zh-CN" altLang="en-US" dirty="0"/>
              <a:t>基于</a:t>
            </a:r>
            <a:r>
              <a:rPr lang="en-US" altLang="zh-CN" dirty="0"/>
              <a:t>UDP</a:t>
            </a:r>
            <a:r>
              <a:rPr lang="zh-CN" altLang="en-US" dirty="0"/>
              <a:t>报文的方法则可以避免</a:t>
            </a:r>
            <a:r>
              <a:rPr lang="en-US" altLang="zh-CN" dirty="0"/>
              <a:t>ICMP</a:t>
            </a:r>
            <a:r>
              <a:rPr lang="zh-CN" altLang="en-US" dirty="0"/>
              <a:t>被拒绝服务而导致无法测量的问题</a:t>
            </a:r>
          </a:p>
        </p:txBody>
      </p:sp>
      <p:sp>
        <p:nvSpPr>
          <p:cNvPr id="4" name="灯片编号占位符 3"/>
          <p:cNvSpPr>
            <a:spLocks noGrp="1"/>
          </p:cNvSpPr>
          <p:nvPr>
            <p:ph type="sldNum" sz="quarter" idx="5"/>
          </p:nvPr>
        </p:nvSpPr>
        <p:spPr/>
        <p:txBody>
          <a:bodyPr/>
          <a:lstStyle/>
          <a:p>
            <a:fld id="{B6324E49-5185-48C2-B041-C9DFCD03C6FB}" type="slidenum">
              <a:rPr lang="ii-CN" altLang="en-US" smtClean="0"/>
              <a:t>8</a:t>
            </a:fld>
            <a:endParaRPr lang="ii-CN" altLang="en-US"/>
          </a:p>
        </p:txBody>
      </p:sp>
    </p:spTree>
    <p:extLst>
      <p:ext uri="{BB962C8B-B14F-4D97-AF65-F5344CB8AC3E}">
        <p14:creationId xmlns:p14="http://schemas.microsoft.com/office/powerpoint/2010/main" val="1416065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Sting:</a:t>
            </a:r>
            <a:r>
              <a:rPr lang="zh-CN" altLang="en-US" dirty="0"/>
              <a:t>可以用于测量端到端的正向路径与反向路径的丢包率</a:t>
            </a:r>
            <a:r>
              <a:rPr lang="en-US" altLang="zh-CN" dirty="0"/>
              <a:t>,</a:t>
            </a:r>
            <a:r>
              <a:rPr lang="zh-CN" altLang="en-US" dirty="0"/>
              <a:t>通过 发送一系列乱序的报文到远端，并通过统计远端发回的</a:t>
            </a:r>
            <a:r>
              <a:rPr lang="en-US" altLang="zh-CN" dirty="0"/>
              <a:t>ACK </a:t>
            </a:r>
            <a:r>
              <a:rPr lang="zh-CN" altLang="en-US" dirty="0"/>
              <a:t>计算远端接收到多少报文，丢失了多少报文</a:t>
            </a:r>
            <a:endParaRPr lang="en-US" altLang="zh-CN" dirty="0"/>
          </a:p>
          <a:p>
            <a:r>
              <a:rPr lang="zh-CN" altLang="en-US" dirty="0"/>
              <a:t>其缺点在于其依赖异常的探测报文进行测量，有可能会被远端过滤掉，从而得不到正确的结果</a:t>
            </a:r>
            <a:endParaRPr lang="en-US" altLang="zh-CN" dirty="0"/>
          </a:p>
          <a:p>
            <a:r>
              <a:rPr lang="en-US" altLang="zh-CN" dirty="0"/>
              <a:t>Pointer:</a:t>
            </a:r>
            <a:r>
              <a:rPr lang="zh-CN" altLang="en-US" dirty="0"/>
              <a:t>利用出错的序列号和</a:t>
            </a:r>
            <a:r>
              <a:rPr lang="en-US" altLang="zh-CN" dirty="0"/>
              <a:t>ACK</a:t>
            </a:r>
            <a:r>
              <a:rPr lang="zh-CN" altLang="en-US" dirty="0"/>
              <a:t>号的报文诱导远端返回</a:t>
            </a:r>
            <a:r>
              <a:rPr lang="en-US" altLang="zh-CN" dirty="0"/>
              <a:t>ACK</a:t>
            </a:r>
            <a:r>
              <a:rPr lang="zh-CN" altLang="en-US" dirty="0"/>
              <a:t>报文进行测量， 因此探测报文会被当做异常报文过滤掉且也无法控制回复报文的大小</a:t>
            </a:r>
            <a:endParaRPr lang="en-US" altLang="zh-CN" dirty="0"/>
          </a:p>
          <a:p>
            <a:r>
              <a:rPr lang="en-US" altLang="zh-CN" dirty="0"/>
              <a:t>Tulip: </a:t>
            </a:r>
            <a:r>
              <a:rPr lang="en-US" altLang="zh-CN" sz="1200" b="0" i="0" kern="1200" dirty="0">
                <a:solidFill>
                  <a:schemeClr val="tx1"/>
                </a:solidFill>
                <a:effectLst/>
                <a:latin typeface="+mn-lt"/>
                <a:ea typeface="+mn-ea"/>
                <a:cs typeface="+mn-cs"/>
              </a:rPr>
              <a:t>hop-by-hop measurement tool</a:t>
            </a:r>
            <a:r>
              <a:rPr lang="en-US" altLang="zh-CN" dirty="0"/>
              <a:t> ,</a:t>
            </a:r>
            <a:r>
              <a:rPr lang="zh-CN" altLang="en-US" dirty="0"/>
              <a:t>通过</a:t>
            </a:r>
            <a:r>
              <a:rPr lang="en-US" altLang="zh-CN" dirty="0"/>
              <a:t>IP</a:t>
            </a:r>
            <a:r>
              <a:rPr lang="zh-CN" altLang="en-US" dirty="0"/>
              <a:t>报头的</a:t>
            </a:r>
            <a:r>
              <a:rPr lang="en-US" altLang="zh-CN" dirty="0"/>
              <a:t>IPID</a:t>
            </a:r>
            <a:r>
              <a:rPr lang="zh-CN" altLang="en-US" dirty="0"/>
              <a:t>号测量丢包率和乱序率</a:t>
            </a:r>
            <a:br>
              <a:rPr lang="en-US" altLang="zh-CN" dirty="0"/>
            </a:br>
            <a:endParaRPr lang="zh-CN" altLang="en-US" dirty="0"/>
          </a:p>
        </p:txBody>
      </p:sp>
      <p:sp>
        <p:nvSpPr>
          <p:cNvPr id="4" name="灯片编号占位符 3"/>
          <p:cNvSpPr>
            <a:spLocks noGrp="1"/>
          </p:cNvSpPr>
          <p:nvPr>
            <p:ph type="sldNum" sz="quarter" idx="5"/>
          </p:nvPr>
        </p:nvSpPr>
        <p:spPr/>
        <p:txBody>
          <a:bodyPr/>
          <a:lstStyle/>
          <a:p>
            <a:fld id="{B6324E49-5185-48C2-B041-C9DFCD03C6FB}" type="slidenum">
              <a:rPr lang="ii-CN" altLang="en-US" smtClean="0"/>
              <a:t>9</a:t>
            </a:fld>
            <a:endParaRPr lang="ii-CN" altLang="en-US"/>
          </a:p>
        </p:txBody>
      </p:sp>
    </p:spTree>
    <p:extLst>
      <p:ext uri="{BB962C8B-B14F-4D97-AF65-F5344CB8AC3E}">
        <p14:creationId xmlns:p14="http://schemas.microsoft.com/office/powerpoint/2010/main" val="426262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7B8A-BFAF-4CA0-8AAA-610F4B8EF2CC}"/>
              </a:ext>
            </a:extLst>
          </p:cNvPr>
          <p:cNvSpPr>
            <a:spLocks noGrp="1"/>
          </p:cNvSpPr>
          <p:nvPr>
            <p:ph type="ctrTitle"/>
          </p:nvPr>
        </p:nvSpPr>
        <p:spPr>
          <a:xfrm>
            <a:off x="1524000" y="1122363"/>
            <a:ext cx="9144000" cy="2387600"/>
          </a:xfrm>
        </p:spPr>
        <p:txBody>
          <a:bodyPr anchor="b"/>
          <a:lstStyle>
            <a:lvl1pPr algn="ctr">
              <a:defRPr sz="6000"/>
            </a:lvl1pPr>
          </a:lstStyle>
          <a:p>
            <a:r>
              <a:rPr lang="en-US" altLang="ii-CN"/>
              <a:t>Click to edit Master title style</a:t>
            </a:r>
            <a:endParaRPr lang="ii-CN" altLang="en-US"/>
          </a:p>
        </p:txBody>
      </p:sp>
      <p:sp>
        <p:nvSpPr>
          <p:cNvPr id="3" name="Subtitle 2">
            <a:extLst>
              <a:ext uri="{FF2B5EF4-FFF2-40B4-BE49-F238E27FC236}">
                <a16:creationId xmlns:a16="http://schemas.microsoft.com/office/drawing/2014/main" id="{FE3E36D5-FF8F-49FF-B253-D0B7A9678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ii-CN"/>
              <a:t>Click to edit Master subtitle style</a:t>
            </a:r>
            <a:endParaRPr lang="ii-CN" altLang="en-US"/>
          </a:p>
        </p:txBody>
      </p:sp>
      <p:sp>
        <p:nvSpPr>
          <p:cNvPr id="4" name="Date Placeholder 3">
            <a:extLst>
              <a:ext uri="{FF2B5EF4-FFF2-40B4-BE49-F238E27FC236}">
                <a16:creationId xmlns:a16="http://schemas.microsoft.com/office/drawing/2014/main" id="{87A354D8-1132-401F-899D-6F62152A7C59}"/>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1296ADC5-86AC-48FC-B97A-78EBA7166D2A}"/>
              </a:ext>
            </a:extLst>
          </p:cNvPr>
          <p:cNvSpPr>
            <a:spLocks noGrp="1"/>
          </p:cNvSpPr>
          <p:nvPr>
            <p:ph type="ftr" sz="quarter" idx="11"/>
          </p:nvPr>
        </p:nvSpPr>
        <p:spPr/>
        <p:txBody>
          <a:bodyPr/>
          <a:lstStyle/>
          <a:p>
            <a:endParaRPr lang="ii-CN" altLang="en-US"/>
          </a:p>
        </p:txBody>
      </p:sp>
      <p:sp>
        <p:nvSpPr>
          <p:cNvPr id="6" name="Slide Number Placeholder 5">
            <a:extLst>
              <a:ext uri="{FF2B5EF4-FFF2-40B4-BE49-F238E27FC236}">
                <a16:creationId xmlns:a16="http://schemas.microsoft.com/office/drawing/2014/main" id="{E092CF9B-6031-4B56-8A62-561C9A1EE509}"/>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93359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303A-66F4-4A6A-A125-287D3588F2A5}"/>
              </a:ext>
            </a:extLst>
          </p:cNvPr>
          <p:cNvSpPr>
            <a:spLocks noGrp="1"/>
          </p:cNvSpPr>
          <p:nvPr>
            <p:ph type="title"/>
          </p:nvPr>
        </p:nvSpPr>
        <p:spPr/>
        <p:txBody>
          <a:bodyPr/>
          <a:lstStyle/>
          <a:p>
            <a:r>
              <a:rPr lang="en-US" altLang="ii-CN"/>
              <a:t>Click to edit Master title style</a:t>
            </a:r>
            <a:endParaRPr lang="ii-CN" altLang="en-US"/>
          </a:p>
        </p:txBody>
      </p:sp>
      <p:sp>
        <p:nvSpPr>
          <p:cNvPr id="3" name="Vertical Text Placeholder 2">
            <a:extLst>
              <a:ext uri="{FF2B5EF4-FFF2-40B4-BE49-F238E27FC236}">
                <a16:creationId xmlns:a16="http://schemas.microsoft.com/office/drawing/2014/main" id="{DAB9EF23-EF34-421A-AB5A-92C324B23390}"/>
              </a:ext>
            </a:extLst>
          </p:cNvPr>
          <p:cNvSpPr>
            <a:spLocks noGrp="1"/>
          </p:cNvSpPr>
          <p:nvPr>
            <p:ph type="body" orient="vert" idx="1"/>
          </p:nvPr>
        </p:nvSpPr>
        <p:spPr/>
        <p:txBody>
          <a:bodyPr vert="eaVert"/>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Date Placeholder 3">
            <a:extLst>
              <a:ext uri="{FF2B5EF4-FFF2-40B4-BE49-F238E27FC236}">
                <a16:creationId xmlns:a16="http://schemas.microsoft.com/office/drawing/2014/main" id="{E4D65824-ED6D-4638-B180-B994C7234BDE}"/>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2C2617A3-6E55-46E7-A4F7-5D4A6D1348DA}"/>
              </a:ext>
            </a:extLst>
          </p:cNvPr>
          <p:cNvSpPr>
            <a:spLocks noGrp="1"/>
          </p:cNvSpPr>
          <p:nvPr>
            <p:ph type="ftr" sz="quarter" idx="11"/>
          </p:nvPr>
        </p:nvSpPr>
        <p:spPr/>
        <p:txBody>
          <a:bodyPr/>
          <a:lstStyle/>
          <a:p>
            <a:endParaRPr lang="ii-CN" altLang="en-US"/>
          </a:p>
        </p:txBody>
      </p:sp>
      <p:sp>
        <p:nvSpPr>
          <p:cNvPr id="6" name="Slide Number Placeholder 5">
            <a:extLst>
              <a:ext uri="{FF2B5EF4-FFF2-40B4-BE49-F238E27FC236}">
                <a16:creationId xmlns:a16="http://schemas.microsoft.com/office/drawing/2014/main" id="{AADB8413-AE55-4800-835F-5780E70F012F}"/>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362496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9B1031-696A-4378-8C78-430AA513B722}"/>
              </a:ext>
            </a:extLst>
          </p:cNvPr>
          <p:cNvSpPr>
            <a:spLocks noGrp="1"/>
          </p:cNvSpPr>
          <p:nvPr>
            <p:ph type="title" orient="vert"/>
          </p:nvPr>
        </p:nvSpPr>
        <p:spPr>
          <a:xfrm>
            <a:off x="8724900" y="365125"/>
            <a:ext cx="2628900" cy="5811838"/>
          </a:xfrm>
        </p:spPr>
        <p:txBody>
          <a:bodyPr vert="eaVert"/>
          <a:lstStyle/>
          <a:p>
            <a:r>
              <a:rPr lang="en-US" altLang="ii-CN"/>
              <a:t>Click to edit Master title style</a:t>
            </a:r>
            <a:endParaRPr lang="ii-CN" altLang="en-US"/>
          </a:p>
        </p:txBody>
      </p:sp>
      <p:sp>
        <p:nvSpPr>
          <p:cNvPr id="3" name="Vertical Text Placeholder 2">
            <a:extLst>
              <a:ext uri="{FF2B5EF4-FFF2-40B4-BE49-F238E27FC236}">
                <a16:creationId xmlns:a16="http://schemas.microsoft.com/office/drawing/2014/main" id="{D633D7B8-3080-47DE-AA18-FC210C8D99DC}"/>
              </a:ext>
            </a:extLst>
          </p:cNvPr>
          <p:cNvSpPr>
            <a:spLocks noGrp="1"/>
          </p:cNvSpPr>
          <p:nvPr>
            <p:ph type="body" orient="vert" idx="1"/>
          </p:nvPr>
        </p:nvSpPr>
        <p:spPr>
          <a:xfrm>
            <a:off x="838200" y="365125"/>
            <a:ext cx="7734300" cy="5811838"/>
          </a:xfrm>
        </p:spPr>
        <p:txBody>
          <a:bodyPr vert="eaVert"/>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Date Placeholder 3">
            <a:extLst>
              <a:ext uri="{FF2B5EF4-FFF2-40B4-BE49-F238E27FC236}">
                <a16:creationId xmlns:a16="http://schemas.microsoft.com/office/drawing/2014/main" id="{0AD48E60-F467-464C-8C37-55D0058AF403}"/>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72243DE6-4483-4B31-93C2-7597EA3B2B4F}"/>
              </a:ext>
            </a:extLst>
          </p:cNvPr>
          <p:cNvSpPr>
            <a:spLocks noGrp="1"/>
          </p:cNvSpPr>
          <p:nvPr>
            <p:ph type="ftr" sz="quarter" idx="11"/>
          </p:nvPr>
        </p:nvSpPr>
        <p:spPr/>
        <p:txBody>
          <a:bodyPr/>
          <a:lstStyle/>
          <a:p>
            <a:endParaRPr lang="ii-CN" altLang="en-US"/>
          </a:p>
        </p:txBody>
      </p:sp>
      <p:sp>
        <p:nvSpPr>
          <p:cNvPr id="6" name="Slide Number Placeholder 5">
            <a:extLst>
              <a:ext uri="{FF2B5EF4-FFF2-40B4-BE49-F238E27FC236}">
                <a16:creationId xmlns:a16="http://schemas.microsoft.com/office/drawing/2014/main" id="{425F6A3B-E305-4451-BF3A-816678F1BC07}"/>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178583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E063-4E11-4EB4-8C4D-396C064B795B}"/>
              </a:ext>
            </a:extLst>
          </p:cNvPr>
          <p:cNvSpPr>
            <a:spLocks noGrp="1"/>
          </p:cNvSpPr>
          <p:nvPr>
            <p:ph type="title"/>
          </p:nvPr>
        </p:nvSpPr>
        <p:spPr/>
        <p:txBody>
          <a:bodyPr/>
          <a:lstStyle/>
          <a:p>
            <a:r>
              <a:rPr lang="en-US" altLang="ii-CN"/>
              <a:t>Click to edit Master title style</a:t>
            </a:r>
            <a:endParaRPr lang="ii-CN" altLang="en-US"/>
          </a:p>
        </p:txBody>
      </p:sp>
      <p:sp>
        <p:nvSpPr>
          <p:cNvPr id="3" name="Content Placeholder 2">
            <a:extLst>
              <a:ext uri="{FF2B5EF4-FFF2-40B4-BE49-F238E27FC236}">
                <a16:creationId xmlns:a16="http://schemas.microsoft.com/office/drawing/2014/main" id="{B3F1A741-FB7F-441B-8703-1E5210F68DDA}"/>
              </a:ext>
            </a:extLst>
          </p:cNvPr>
          <p:cNvSpPr>
            <a:spLocks noGrp="1"/>
          </p:cNvSpPr>
          <p:nvPr>
            <p:ph idx="1"/>
          </p:nvPr>
        </p:nvSpPr>
        <p:spPr/>
        <p:txBody>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Date Placeholder 3">
            <a:extLst>
              <a:ext uri="{FF2B5EF4-FFF2-40B4-BE49-F238E27FC236}">
                <a16:creationId xmlns:a16="http://schemas.microsoft.com/office/drawing/2014/main" id="{8EDF2C63-41FD-4454-B24E-CCDBDEF15DF1}"/>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18674E85-960A-4AE9-89E8-2450E0A80D1E}"/>
              </a:ext>
            </a:extLst>
          </p:cNvPr>
          <p:cNvSpPr>
            <a:spLocks noGrp="1"/>
          </p:cNvSpPr>
          <p:nvPr>
            <p:ph type="ftr" sz="quarter" idx="11"/>
          </p:nvPr>
        </p:nvSpPr>
        <p:spPr/>
        <p:txBody>
          <a:bodyPr/>
          <a:lstStyle/>
          <a:p>
            <a:endParaRPr lang="ii-CN" altLang="en-US"/>
          </a:p>
        </p:txBody>
      </p:sp>
      <p:sp>
        <p:nvSpPr>
          <p:cNvPr id="6" name="Slide Number Placeholder 5">
            <a:extLst>
              <a:ext uri="{FF2B5EF4-FFF2-40B4-BE49-F238E27FC236}">
                <a16:creationId xmlns:a16="http://schemas.microsoft.com/office/drawing/2014/main" id="{8A70BDC8-2E3F-405B-91CE-F865EB3028E9}"/>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80188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1D221-266D-48CD-992C-E5CF3F569890}"/>
              </a:ext>
            </a:extLst>
          </p:cNvPr>
          <p:cNvSpPr>
            <a:spLocks noGrp="1"/>
          </p:cNvSpPr>
          <p:nvPr>
            <p:ph type="title"/>
          </p:nvPr>
        </p:nvSpPr>
        <p:spPr>
          <a:xfrm>
            <a:off x="831850" y="1709738"/>
            <a:ext cx="10515600" cy="2852737"/>
          </a:xfrm>
        </p:spPr>
        <p:txBody>
          <a:bodyPr anchor="b"/>
          <a:lstStyle>
            <a:lvl1pPr>
              <a:defRPr sz="6000"/>
            </a:lvl1pPr>
          </a:lstStyle>
          <a:p>
            <a:r>
              <a:rPr lang="en-US" altLang="ii-CN"/>
              <a:t>Click to edit Master title style</a:t>
            </a:r>
            <a:endParaRPr lang="ii-CN" altLang="en-US"/>
          </a:p>
        </p:txBody>
      </p:sp>
      <p:sp>
        <p:nvSpPr>
          <p:cNvPr id="3" name="Text Placeholder 2">
            <a:extLst>
              <a:ext uri="{FF2B5EF4-FFF2-40B4-BE49-F238E27FC236}">
                <a16:creationId xmlns:a16="http://schemas.microsoft.com/office/drawing/2014/main" id="{AD0EED09-B931-4ECF-B0A9-6C270B2B14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ii-CN"/>
              <a:t>Click to edit Master text styles</a:t>
            </a:r>
          </a:p>
        </p:txBody>
      </p:sp>
      <p:sp>
        <p:nvSpPr>
          <p:cNvPr id="4" name="Date Placeholder 3">
            <a:extLst>
              <a:ext uri="{FF2B5EF4-FFF2-40B4-BE49-F238E27FC236}">
                <a16:creationId xmlns:a16="http://schemas.microsoft.com/office/drawing/2014/main" id="{C478DF80-9081-446C-9BAB-07E1868F9868}"/>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8BF1559B-25C6-4189-8D7D-A15F26264F24}"/>
              </a:ext>
            </a:extLst>
          </p:cNvPr>
          <p:cNvSpPr>
            <a:spLocks noGrp="1"/>
          </p:cNvSpPr>
          <p:nvPr>
            <p:ph type="ftr" sz="quarter" idx="11"/>
          </p:nvPr>
        </p:nvSpPr>
        <p:spPr/>
        <p:txBody>
          <a:bodyPr/>
          <a:lstStyle/>
          <a:p>
            <a:endParaRPr lang="ii-CN" altLang="en-US"/>
          </a:p>
        </p:txBody>
      </p:sp>
      <p:sp>
        <p:nvSpPr>
          <p:cNvPr id="6" name="Slide Number Placeholder 5">
            <a:extLst>
              <a:ext uri="{FF2B5EF4-FFF2-40B4-BE49-F238E27FC236}">
                <a16:creationId xmlns:a16="http://schemas.microsoft.com/office/drawing/2014/main" id="{247062B8-2DCE-46AC-B2D7-3DA0F0ECCF71}"/>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84674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168B-5D38-48DD-B04B-8E01092FD06C}"/>
              </a:ext>
            </a:extLst>
          </p:cNvPr>
          <p:cNvSpPr>
            <a:spLocks noGrp="1"/>
          </p:cNvSpPr>
          <p:nvPr>
            <p:ph type="title"/>
          </p:nvPr>
        </p:nvSpPr>
        <p:spPr/>
        <p:txBody>
          <a:bodyPr/>
          <a:lstStyle/>
          <a:p>
            <a:r>
              <a:rPr lang="en-US" altLang="ii-CN"/>
              <a:t>Click to edit Master title style</a:t>
            </a:r>
            <a:endParaRPr lang="ii-CN" altLang="en-US"/>
          </a:p>
        </p:txBody>
      </p:sp>
      <p:sp>
        <p:nvSpPr>
          <p:cNvPr id="3" name="Content Placeholder 2">
            <a:extLst>
              <a:ext uri="{FF2B5EF4-FFF2-40B4-BE49-F238E27FC236}">
                <a16:creationId xmlns:a16="http://schemas.microsoft.com/office/drawing/2014/main" id="{88EA51BD-E4BA-41B6-8E7F-1E7C10E18E03}"/>
              </a:ext>
            </a:extLst>
          </p:cNvPr>
          <p:cNvSpPr>
            <a:spLocks noGrp="1"/>
          </p:cNvSpPr>
          <p:nvPr>
            <p:ph sz="half" idx="1"/>
          </p:nvPr>
        </p:nvSpPr>
        <p:spPr>
          <a:xfrm>
            <a:off x="838200" y="1825625"/>
            <a:ext cx="5181600" cy="4351338"/>
          </a:xfrm>
        </p:spPr>
        <p:txBody>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Content Placeholder 3">
            <a:extLst>
              <a:ext uri="{FF2B5EF4-FFF2-40B4-BE49-F238E27FC236}">
                <a16:creationId xmlns:a16="http://schemas.microsoft.com/office/drawing/2014/main" id="{558BCF84-C930-4229-B9B2-7EF76AA1E1E4}"/>
              </a:ext>
            </a:extLst>
          </p:cNvPr>
          <p:cNvSpPr>
            <a:spLocks noGrp="1"/>
          </p:cNvSpPr>
          <p:nvPr>
            <p:ph sz="half" idx="2"/>
          </p:nvPr>
        </p:nvSpPr>
        <p:spPr>
          <a:xfrm>
            <a:off x="6172200" y="1825625"/>
            <a:ext cx="5181600" cy="4351338"/>
          </a:xfrm>
        </p:spPr>
        <p:txBody>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5" name="Date Placeholder 4">
            <a:extLst>
              <a:ext uri="{FF2B5EF4-FFF2-40B4-BE49-F238E27FC236}">
                <a16:creationId xmlns:a16="http://schemas.microsoft.com/office/drawing/2014/main" id="{AFE60D32-0171-4726-8AFB-8C5AA9D16A4C}"/>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6" name="Footer Placeholder 5">
            <a:extLst>
              <a:ext uri="{FF2B5EF4-FFF2-40B4-BE49-F238E27FC236}">
                <a16:creationId xmlns:a16="http://schemas.microsoft.com/office/drawing/2014/main" id="{43F44E26-BDC9-4802-AEB9-BCC812EE5C95}"/>
              </a:ext>
            </a:extLst>
          </p:cNvPr>
          <p:cNvSpPr>
            <a:spLocks noGrp="1"/>
          </p:cNvSpPr>
          <p:nvPr>
            <p:ph type="ftr" sz="quarter" idx="11"/>
          </p:nvPr>
        </p:nvSpPr>
        <p:spPr/>
        <p:txBody>
          <a:bodyPr/>
          <a:lstStyle/>
          <a:p>
            <a:endParaRPr lang="ii-CN" altLang="en-US"/>
          </a:p>
        </p:txBody>
      </p:sp>
      <p:sp>
        <p:nvSpPr>
          <p:cNvPr id="7" name="Slide Number Placeholder 6">
            <a:extLst>
              <a:ext uri="{FF2B5EF4-FFF2-40B4-BE49-F238E27FC236}">
                <a16:creationId xmlns:a16="http://schemas.microsoft.com/office/drawing/2014/main" id="{1367D862-EB3F-42ED-B97C-BD385DA3DE5A}"/>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2967059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62C40-946E-4277-A502-A72C948F361B}"/>
              </a:ext>
            </a:extLst>
          </p:cNvPr>
          <p:cNvSpPr>
            <a:spLocks noGrp="1"/>
          </p:cNvSpPr>
          <p:nvPr>
            <p:ph type="title"/>
          </p:nvPr>
        </p:nvSpPr>
        <p:spPr>
          <a:xfrm>
            <a:off x="839788" y="365125"/>
            <a:ext cx="10515600" cy="1325563"/>
          </a:xfrm>
        </p:spPr>
        <p:txBody>
          <a:bodyPr/>
          <a:lstStyle/>
          <a:p>
            <a:r>
              <a:rPr lang="en-US" altLang="ii-CN"/>
              <a:t>Click to edit Master title style</a:t>
            </a:r>
            <a:endParaRPr lang="ii-CN" altLang="en-US"/>
          </a:p>
        </p:txBody>
      </p:sp>
      <p:sp>
        <p:nvSpPr>
          <p:cNvPr id="3" name="Text Placeholder 2">
            <a:extLst>
              <a:ext uri="{FF2B5EF4-FFF2-40B4-BE49-F238E27FC236}">
                <a16:creationId xmlns:a16="http://schemas.microsoft.com/office/drawing/2014/main" id="{88E5BC39-E996-4045-B1D6-204A0392B0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ii-CN"/>
              <a:t>Click to edit Master text styles</a:t>
            </a:r>
          </a:p>
        </p:txBody>
      </p:sp>
      <p:sp>
        <p:nvSpPr>
          <p:cNvPr id="4" name="Content Placeholder 3">
            <a:extLst>
              <a:ext uri="{FF2B5EF4-FFF2-40B4-BE49-F238E27FC236}">
                <a16:creationId xmlns:a16="http://schemas.microsoft.com/office/drawing/2014/main" id="{2EE3D91B-0310-41F4-8BAE-C217B3822B94}"/>
              </a:ext>
            </a:extLst>
          </p:cNvPr>
          <p:cNvSpPr>
            <a:spLocks noGrp="1"/>
          </p:cNvSpPr>
          <p:nvPr>
            <p:ph sz="half" idx="2"/>
          </p:nvPr>
        </p:nvSpPr>
        <p:spPr>
          <a:xfrm>
            <a:off x="839788" y="2505075"/>
            <a:ext cx="5157787" cy="3684588"/>
          </a:xfrm>
        </p:spPr>
        <p:txBody>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5" name="Text Placeholder 4">
            <a:extLst>
              <a:ext uri="{FF2B5EF4-FFF2-40B4-BE49-F238E27FC236}">
                <a16:creationId xmlns:a16="http://schemas.microsoft.com/office/drawing/2014/main" id="{A8A8E3F0-61AD-4FD1-9083-FAA61D25DF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ii-CN"/>
              <a:t>Click to edit Master text styles</a:t>
            </a:r>
          </a:p>
        </p:txBody>
      </p:sp>
      <p:sp>
        <p:nvSpPr>
          <p:cNvPr id="6" name="Content Placeholder 5">
            <a:extLst>
              <a:ext uri="{FF2B5EF4-FFF2-40B4-BE49-F238E27FC236}">
                <a16:creationId xmlns:a16="http://schemas.microsoft.com/office/drawing/2014/main" id="{5BC918A8-577A-4ECE-8DB1-0EF7E604E7E9}"/>
              </a:ext>
            </a:extLst>
          </p:cNvPr>
          <p:cNvSpPr>
            <a:spLocks noGrp="1"/>
          </p:cNvSpPr>
          <p:nvPr>
            <p:ph sz="quarter" idx="4"/>
          </p:nvPr>
        </p:nvSpPr>
        <p:spPr>
          <a:xfrm>
            <a:off x="6172200" y="2505075"/>
            <a:ext cx="5183188" cy="3684588"/>
          </a:xfrm>
        </p:spPr>
        <p:txBody>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7" name="Date Placeholder 6">
            <a:extLst>
              <a:ext uri="{FF2B5EF4-FFF2-40B4-BE49-F238E27FC236}">
                <a16:creationId xmlns:a16="http://schemas.microsoft.com/office/drawing/2014/main" id="{12F4B3CC-4FCB-46E7-9E94-8D28B7DCBA7B}"/>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8" name="Footer Placeholder 7">
            <a:extLst>
              <a:ext uri="{FF2B5EF4-FFF2-40B4-BE49-F238E27FC236}">
                <a16:creationId xmlns:a16="http://schemas.microsoft.com/office/drawing/2014/main" id="{71B8138C-3A41-4C88-A9F8-59AA090DB15A}"/>
              </a:ext>
            </a:extLst>
          </p:cNvPr>
          <p:cNvSpPr>
            <a:spLocks noGrp="1"/>
          </p:cNvSpPr>
          <p:nvPr>
            <p:ph type="ftr" sz="quarter" idx="11"/>
          </p:nvPr>
        </p:nvSpPr>
        <p:spPr/>
        <p:txBody>
          <a:bodyPr/>
          <a:lstStyle/>
          <a:p>
            <a:endParaRPr lang="ii-CN" altLang="en-US"/>
          </a:p>
        </p:txBody>
      </p:sp>
      <p:sp>
        <p:nvSpPr>
          <p:cNvPr id="9" name="Slide Number Placeholder 8">
            <a:extLst>
              <a:ext uri="{FF2B5EF4-FFF2-40B4-BE49-F238E27FC236}">
                <a16:creationId xmlns:a16="http://schemas.microsoft.com/office/drawing/2014/main" id="{63DAC831-7DCF-4FA7-86EF-54DBBD49450D}"/>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3352945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122E-7C3E-4BDE-80FC-AFD5D36AD17A}"/>
              </a:ext>
            </a:extLst>
          </p:cNvPr>
          <p:cNvSpPr>
            <a:spLocks noGrp="1"/>
          </p:cNvSpPr>
          <p:nvPr>
            <p:ph type="title"/>
          </p:nvPr>
        </p:nvSpPr>
        <p:spPr/>
        <p:txBody>
          <a:bodyPr/>
          <a:lstStyle/>
          <a:p>
            <a:r>
              <a:rPr lang="en-US" altLang="ii-CN"/>
              <a:t>Click to edit Master title style</a:t>
            </a:r>
            <a:endParaRPr lang="ii-CN" altLang="en-US"/>
          </a:p>
        </p:txBody>
      </p:sp>
      <p:sp>
        <p:nvSpPr>
          <p:cNvPr id="3" name="Date Placeholder 2">
            <a:extLst>
              <a:ext uri="{FF2B5EF4-FFF2-40B4-BE49-F238E27FC236}">
                <a16:creationId xmlns:a16="http://schemas.microsoft.com/office/drawing/2014/main" id="{3B1C183C-C875-44D2-B856-29A6636CFFA0}"/>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4" name="Footer Placeholder 3">
            <a:extLst>
              <a:ext uri="{FF2B5EF4-FFF2-40B4-BE49-F238E27FC236}">
                <a16:creationId xmlns:a16="http://schemas.microsoft.com/office/drawing/2014/main" id="{C3772A59-FD52-4447-A852-CA9643F2D325}"/>
              </a:ext>
            </a:extLst>
          </p:cNvPr>
          <p:cNvSpPr>
            <a:spLocks noGrp="1"/>
          </p:cNvSpPr>
          <p:nvPr>
            <p:ph type="ftr" sz="quarter" idx="11"/>
          </p:nvPr>
        </p:nvSpPr>
        <p:spPr/>
        <p:txBody>
          <a:bodyPr/>
          <a:lstStyle/>
          <a:p>
            <a:endParaRPr lang="ii-CN" altLang="en-US"/>
          </a:p>
        </p:txBody>
      </p:sp>
      <p:sp>
        <p:nvSpPr>
          <p:cNvPr id="5" name="Slide Number Placeholder 4">
            <a:extLst>
              <a:ext uri="{FF2B5EF4-FFF2-40B4-BE49-F238E27FC236}">
                <a16:creationId xmlns:a16="http://schemas.microsoft.com/office/drawing/2014/main" id="{76FBFAF0-536C-4E2E-AE91-F0E8044682F2}"/>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4006314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BAD37-ED92-42F4-A7C3-F499A40684AE}"/>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3" name="Footer Placeholder 2">
            <a:extLst>
              <a:ext uri="{FF2B5EF4-FFF2-40B4-BE49-F238E27FC236}">
                <a16:creationId xmlns:a16="http://schemas.microsoft.com/office/drawing/2014/main" id="{9C4E022E-E352-4F26-BEBF-9535AA555DE7}"/>
              </a:ext>
            </a:extLst>
          </p:cNvPr>
          <p:cNvSpPr>
            <a:spLocks noGrp="1"/>
          </p:cNvSpPr>
          <p:nvPr>
            <p:ph type="ftr" sz="quarter" idx="11"/>
          </p:nvPr>
        </p:nvSpPr>
        <p:spPr/>
        <p:txBody>
          <a:bodyPr/>
          <a:lstStyle/>
          <a:p>
            <a:endParaRPr lang="ii-CN" altLang="en-US"/>
          </a:p>
        </p:txBody>
      </p:sp>
      <p:sp>
        <p:nvSpPr>
          <p:cNvPr id="4" name="Slide Number Placeholder 3">
            <a:extLst>
              <a:ext uri="{FF2B5EF4-FFF2-40B4-BE49-F238E27FC236}">
                <a16:creationId xmlns:a16="http://schemas.microsoft.com/office/drawing/2014/main" id="{27A812C7-1264-46B9-BB14-401EACB18240}"/>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1752052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4D9C-F424-4A35-909C-4EC5EF429E92}"/>
              </a:ext>
            </a:extLst>
          </p:cNvPr>
          <p:cNvSpPr>
            <a:spLocks noGrp="1"/>
          </p:cNvSpPr>
          <p:nvPr>
            <p:ph type="title"/>
          </p:nvPr>
        </p:nvSpPr>
        <p:spPr>
          <a:xfrm>
            <a:off x="839788" y="457200"/>
            <a:ext cx="3932237" cy="1600200"/>
          </a:xfrm>
        </p:spPr>
        <p:txBody>
          <a:bodyPr anchor="b"/>
          <a:lstStyle>
            <a:lvl1pPr>
              <a:defRPr sz="3200"/>
            </a:lvl1pPr>
          </a:lstStyle>
          <a:p>
            <a:r>
              <a:rPr lang="en-US" altLang="ii-CN"/>
              <a:t>Click to edit Master title style</a:t>
            </a:r>
            <a:endParaRPr lang="ii-CN" altLang="en-US"/>
          </a:p>
        </p:txBody>
      </p:sp>
      <p:sp>
        <p:nvSpPr>
          <p:cNvPr id="3" name="Content Placeholder 2">
            <a:extLst>
              <a:ext uri="{FF2B5EF4-FFF2-40B4-BE49-F238E27FC236}">
                <a16:creationId xmlns:a16="http://schemas.microsoft.com/office/drawing/2014/main" id="{58EF473A-9125-4DDB-98C1-153164498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Text Placeholder 3">
            <a:extLst>
              <a:ext uri="{FF2B5EF4-FFF2-40B4-BE49-F238E27FC236}">
                <a16:creationId xmlns:a16="http://schemas.microsoft.com/office/drawing/2014/main" id="{55EE56B3-7596-44A2-92DC-1EC07944B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ii-CN"/>
              <a:t>Click to edit Master text styles</a:t>
            </a:r>
          </a:p>
        </p:txBody>
      </p:sp>
      <p:sp>
        <p:nvSpPr>
          <p:cNvPr id="5" name="Date Placeholder 4">
            <a:extLst>
              <a:ext uri="{FF2B5EF4-FFF2-40B4-BE49-F238E27FC236}">
                <a16:creationId xmlns:a16="http://schemas.microsoft.com/office/drawing/2014/main" id="{2A2C7805-3D12-4452-981C-02D8537A47DC}"/>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6" name="Footer Placeholder 5">
            <a:extLst>
              <a:ext uri="{FF2B5EF4-FFF2-40B4-BE49-F238E27FC236}">
                <a16:creationId xmlns:a16="http://schemas.microsoft.com/office/drawing/2014/main" id="{EECDDA1D-AF31-4999-B4B4-06D108C24E43}"/>
              </a:ext>
            </a:extLst>
          </p:cNvPr>
          <p:cNvSpPr>
            <a:spLocks noGrp="1"/>
          </p:cNvSpPr>
          <p:nvPr>
            <p:ph type="ftr" sz="quarter" idx="11"/>
          </p:nvPr>
        </p:nvSpPr>
        <p:spPr/>
        <p:txBody>
          <a:bodyPr/>
          <a:lstStyle/>
          <a:p>
            <a:endParaRPr lang="ii-CN" altLang="en-US"/>
          </a:p>
        </p:txBody>
      </p:sp>
      <p:sp>
        <p:nvSpPr>
          <p:cNvPr id="7" name="Slide Number Placeholder 6">
            <a:extLst>
              <a:ext uri="{FF2B5EF4-FFF2-40B4-BE49-F238E27FC236}">
                <a16:creationId xmlns:a16="http://schemas.microsoft.com/office/drawing/2014/main" id="{7CEF2E70-BE31-40BD-810C-94F71EEF7AE4}"/>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1528503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8D00C-3CC0-4745-AE74-3919705E5EBD}"/>
              </a:ext>
            </a:extLst>
          </p:cNvPr>
          <p:cNvSpPr>
            <a:spLocks noGrp="1"/>
          </p:cNvSpPr>
          <p:nvPr>
            <p:ph type="title"/>
          </p:nvPr>
        </p:nvSpPr>
        <p:spPr>
          <a:xfrm>
            <a:off x="839788" y="457200"/>
            <a:ext cx="3932237" cy="1600200"/>
          </a:xfrm>
        </p:spPr>
        <p:txBody>
          <a:bodyPr anchor="b"/>
          <a:lstStyle>
            <a:lvl1pPr>
              <a:defRPr sz="3200"/>
            </a:lvl1pPr>
          </a:lstStyle>
          <a:p>
            <a:r>
              <a:rPr lang="en-US" altLang="ii-CN"/>
              <a:t>Click to edit Master title style</a:t>
            </a:r>
            <a:endParaRPr lang="ii-CN" altLang="en-US"/>
          </a:p>
        </p:txBody>
      </p:sp>
      <p:sp>
        <p:nvSpPr>
          <p:cNvPr id="3" name="Picture Placeholder 2">
            <a:extLst>
              <a:ext uri="{FF2B5EF4-FFF2-40B4-BE49-F238E27FC236}">
                <a16:creationId xmlns:a16="http://schemas.microsoft.com/office/drawing/2014/main" id="{899682C0-0487-41B1-BEC6-7C515A049B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i-CN" altLang="en-US"/>
          </a:p>
        </p:txBody>
      </p:sp>
      <p:sp>
        <p:nvSpPr>
          <p:cNvPr id="4" name="Text Placeholder 3">
            <a:extLst>
              <a:ext uri="{FF2B5EF4-FFF2-40B4-BE49-F238E27FC236}">
                <a16:creationId xmlns:a16="http://schemas.microsoft.com/office/drawing/2014/main" id="{628103E8-7286-4827-88FD-968809105B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ii-CN"/>
              <a:t>Click to edit Master text styles</a:t>
            </a:r>
          </a:p>
        </p:txBody>
      </p:sp>
      <p:sp>
        <p:nvSpPr>
          <p:cNvPr id="5" name="Date Placeholder 4">
            <a:extLst>
              <a:ext uri="{FF2B5EF4-FFF2-40B4-BE49-F238E27FC236}">
                <a16:creationId xmlns:a16="http://schemas.microsoft.com/office/drawing/2014/main" id="{7F18C4F4-2512-4314-8E1D-65417A1D833D}"/>
              </a:ext>
            </a:extLst>
          </p:cNvPr>
          <p:cNvSpPr>
            <a:spLocks noGrp="1"/>
          </p:cNvSpPr>
          <p:nvPr>
            <p:ph type="dt" sz="half" idx="10"/>
          </p:nvPr>
        </p:nvSpPr>
        <p:spPr/>
        <p:txBody>
          <a:bodyPr/>
          <a:lstStyle/>
          <a:p>
            <a:fld id="{89F3E6DF-1291-4BF2-A231-0DD867C68325}" type="datetimeFigureOut">
              <a:rPr lang="ii-CN" altLang="en-US" smtClean="0"/>
              <a:t>2019/6/22</a:t>
            </a:fld>
            <a:endParaRPr lang="ii-CN" altLang="en-US"/>
          </a:p>
        </p:txBody>
      </p:sp>
      <p:sp>
        <p:nvSpPr>
          <p:cNvPr id="6" name="Footer Placeholder 5">
            <a:extLst>
              <a:ext uri="{FF2B5EF4-FFF2-40B4-BE49-F238E27FC236}">
                <a16:creationId xmlns:a16="http://schemas.microsoft.com/office/drawing/2014/main" id="{BE04A6E7-F6F1-4EE6-8560-F1E8E2DD3F82}"/>
              </a:ext>
            </a:extLst>
          </p:cNvPr>
          <p:cNvSpPr>
            <a:spLocks noGrp="1"/>
          </p:cNvSpPr>
          <p:nvPr>
            <p:ph type="ftr" sz="quarter" idx="11"/>
          </p:nvPr>
        </p:nvSpPr>
        <p:spPr/>
        <p:txBody>
          <a:bodyPr/>
          <a:lstStyle/>
          <a:p>
            <a:endParaRPr lang="ii-CN" altLang="en-US"/>
          </a:p>
        </p:txBody>
      </p:sp>
      <p:sp>
        <p:nvSpPr>
          <p:cNvPr id="7" name="Slide Number Placeholder 6">
            <a:extLst>
              <a:ext uri="{FF2B5EF4-FFF2-40B4-BE49-F238E27FC236}">
                <a16:creationId xmlns:a16="http://schemas.microsoft.com/office/drawing/2014/main" id="{33A98528-5FD0-483D-B3DC-2AA7AA6B8A21}"/>
              </a:ext>
            </a:extLst>
          </p:cNvPr>
          <p:cNvSpPr>
            <a:spLocks noGrp="1"/>
          </p:cNvSpPr>
          <p:nvPr>
            <p:ph type="sldNum" sz="quarter" idx="12"/>
          </p:nvPr>
        </p:nvSpPr>
        <p:spPr/>
        <p:txBody>
          <a:body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288527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263C7-25EE-4AE8-A8F1-DEC19B3641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ii-CN"/>
              <a:t>Click to edit Master title style</a:t>
            </a:r>
            <a:endParaRPr lang="ii-CN" altLang="en-US"/>
          </a:p>
        </p:txBody>
      </p:sp>
      <p:sp>
        <p:nvSpPr>
          <p:cNvPr id="3" name="Text Placeholder 2">
            <a:extLst>
              <a:ext uri="{FF2B5EF4-FFF2-40B4-BE49-F238E27FC236}">
                <a16:creationId xmlns:a16="http://schemas.microsoft.com/office/drawing/2014/main" id="{A36BB0F5-4C1B-4B67-902B-4CB04A6B5B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ii-CN"/>
              <a:t>Click to edit Master text styles</a:t>
            </a:r>
          </a:p>
          <a:p>
            <a:pPr lvl="1"/>
            <a:r>
              <a:rPr lang="en-US" altLang="ii-CN"/>
              <a:t>Second level</a:t>
            </a:r>
          </a:p>
          <a:p>
            <a:pPr lvl="2"/>
            <a:r>
              <a:rPr lang="en-US" altLang="ii-CN"/>
              <a:t>Third level</a:t>
            </a:r>
          </a:p>
          <a:p>
            <a:pPr lvl="3"/>
            <a:r>
              <a:rPr lang="en-US" altLang="ii-CN"/>
              <a:t>Fourth level</a:t>
            </a:r>
          </a:p>
          <a:p>
            <a:pPr lvl="4"/>
            <a:r>
              <a:rPr lang="en-US" altLang="ii-CN"/>
              <a:t>Fifth level</a:t>
            </a:r>
            <a:endParaRPr lang="ii-CN" altLang="en-US"/>
          </a:p>
        </p:txBody>
      </p:sp>
      <p:sp>
        <p:nvSpPr>
          <p:cNvPr id="4" name="Date Placeholder 3">
            <a:extLst>
              <a:ext uri="{FF2B5EF4-FFF2-40B4-BE49-F238E27FC236}">
                <a16:creationId xmlns:a16="http://schemas.microsoft.com/office/drawing/2014/main" id="{0FA7E11F-2FC3-4DC7-8951-A2D8C5326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3E6DF-1291-4BF2-A231-0DD867C68325}" type="datetimeFigureOut">
              <a:rPr lang="ii-CN" altLang="en-US" smtClean="0"/>
              <a:t>2019/6/22</a:t>
            </a:fld>
            <a:endParaRPr lang="ii-CN" altLang="en-US"/>
          </a:p>
        </p:txBody>
      </p:sp>
      <p:sp>
        <p:nvSpPr>
          <p:cNvPr id="5" name="Footer Placeholder 4">
            <a:extLst>
              <a:ext uri="{FF2B5EF4-FFF2-40B4-BE49-F238E27FC236}">
                <a16:creationId xmlns:a16="http://schemas.microsoft.com/office/drawing/2014/main" id="{32293BF6-2B5A-472A-85FF-293751638A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i-CN" altLang="en-US"/>
          </a:p>
        </p:txBody>
      </p:sp>
      <p:sp>
        <p:nvSpPr>
          <p:cNvPr id="6" name="Slide Number Placeholder 5">
            <a:extLst>
              <a:ext uri="{FF2B5EF4-FFF2-40B4-BE49-F238E27FC236}">
                <a16:creationId xmlns:a16="http://schemas.microsoft.com/office/drawing/2014/main" id="{786739D0-7A57-4041-9CCE-6C6A7E8319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2239F-2E28-4F96-A6FC-8AC430426FD5}" type="slidenum">
              <a:rPr lang="ii-CN" altLang="en-US" smtClean="0"/>
              <a:t>‹#›</a:t>
            </a:fld>
            <a:endParaRPr lang="ii-CN" altLang="en-US"/>
          </a:p>
        </p:txBody>
      </p:sp>
    </p:spTree>
    <p:extLst>
      <p:ext uri="{BB962C8B-B14F-4D97-AF65-F5344CB8AC3E}">
        <p14:creationId xmlns:p14="http://schemas.microsoft.com/office/powerpoint/2010/main" val="2037495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i-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24.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23.emf"/><Relationship Id="rId4" Type="http://schemas.openxmlformats.org/officeDocument/2006/relationships/package" Target="../embeddings/Microsoft_Visio_Drawing.vsdx"/><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5.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F7076A2-8422-4956-9C75-CE3FA2CBD533}"/>
              </a:ext>
            </a:extLst>
          </p:cNvPr>
          <p:cNvSpPr/>
          <p:nvPr/>
        </p:nvSpPr>
        <p:spPr>
          <a:xfrm>
            <a:off x="0" y="3429000"/>
            <a:ext cx="12192000" cy="2230233"/>
          </a:xfrm>
          <a:prstGeom prst="rect">
            <a:avLst/>
          </a:prstGeom>
          <a:solidFill>
            <a:srgbClr val="2BB7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5" name="Picture 2" descr="C:\Users\Administrator\Desktop\微立体创业计划\001.png">
            <a:extLst>
              <a:ext uri="{FF2B5EF4-FFF2-40B4-BE49-F238E27FC236}">
                <a16:creationId xmlns:a16="http://schemas.microsoft.com/office/drawing/2014/main" id="{082BA213-7D84-4633-92F2-6EB3547735A0}"/>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a:ext>
            </a:extLst>
          </a:blip>
          <a:srcRect/>
          <a:stretch>
            <a:fillRect/>
          </a:stretch>
        </p:blipFill>
        <p:spPr bwMode="auto">
          <a:xfrm>
            <a:off x="4877012" y="787182"/>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3" descr="C:\Users\Administrator\Desktop\微立体创业计划\002.png">
            <a:extLst>
              <a:ext uri="{FF2B5EF4-FFF2-40B4-BE49-F238E27FC236}">
                <a16:creationId xmlns:a16="http://schemas.microsoft.com/office/drawing/2014/main" id="{49DE53AB-DDA3-4901-BB82-7F34AC99D8B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62803" y="712200"/>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7" name="TextBox 1">
            <a:extLst>
              <a:ext uri="{FF2B5EF4-FFF2-40B4-BE49-F238E27FC236}">
                <a16:creationId xmlns:a16="http://schemas.microsoft.com/office/drawing/2014/main" id="{8B14AFF7-8A5D-42A2-8383-5EEDF5727884}"/>
              </a:ext>
            </a:extLst>
          </p:cNvPr>
          <p:cNvSpPr txBox="1"/>
          <p:nvPr/>
        </p:nvSpPr>
        <p:spPr>
          <a:xfrm>
            <a:off x="870650" y="3578105"/>
            <a:ext cx="10814840" cy="523192"/>
          </a:xfrm>
          <a:prstGeom prst="rect">
            <a:avLst/>
          </a:prstGeom>
          <a:noFill/>
        </p:spPr>
        <p:txBody>
          <a:bodyPr wrap="square" lIns="91413" tIns="45706" rIns="91413" bIns="45706"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面向存储网络的网络性能测量方法研究与工具实现</a:t>
            </a:r>
          </a:p>
        </p:txBody>
      </p:sp>
      <p:sp>
        <p:nvSpPr>
          <p:cNvPr id="8" name="TextBox 4">
            <a:extLst>
              <a:ext uri="{FF2B5EF4-FFF2-40B4-BE49-F238E27FC236}">
                <a16:creationId xmlns:a16="http://schemas.microsoft.com/office/drawing/2014/main" id="{BB8A01CD-8FBF-44F0-9DA1-B1FCEEF365FC}"/>
              </a:ext>
            </a:extLst>
          </p:cNvPr>
          <p:cNvSpPr txBox="1"/>
          <p:nvPr/>
        </p:nvSpPr>
        <p:spPr>
          <a:xfrm>
            <a:off x="3857670" y="4320416"/>
            <a:ext cx="5743530" cy="52322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创新创业学院 任智杰 </a:t>
            </a:r>
            <a:r>
              <a:rPr lang="en-US" altLang="zh-CN" sz="2800" b="1" dirty="0">
                <a:solidFill>
                  <a:schemeClr val="bg1"/>
                </a:solidFill>
                <a:latin typeface="微软雅黑" panose="020B0503020204020204" pitchFamily="34" charset="-122"/>
                <a:ea typeface="微软雅黑" panose="020B0503020204020204" pitchFamily="34" charset="-122"/>
              </a:rPr>
              <a:t>11849326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A6306AE6-1721-427A-A71E-6568654AC8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5171" y="887575"/>
            <a:ext cx="2735225" cy="1966978"/>
          </a:xfrm>
          <a:prstGeom prst="rect">
            <a:avLst/>
          </a:prstGeom>
        </p:spPr>
      </p:pic>
    </p:spTree>
    <p:extLst>
      <p:ext uri="{BB962C8B-B14F-4D97-AF65-F5344CB8AC3E}">
        <p14:creationId xmlns:p14="http://schemas.microsoft.com/office/powerpoint/2010/main" val="740007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83582685-48E2-4F4F-8A5F-09B4A9BE8D0E}"/>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AB12B62-B479-4EDB-8DF1-DABD11654AF2}"/>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7" name="Picture 6">
            <a:extLst>
              <a:ext uri="{FF2B5EF4-FFF2-40B4-BE49-F238E27FC236}">
                <a16:creationId xmlns:a16="http://schemas.microsoft.com/office/drawing/2014/main" id="{A9EF704F-0DDA-42DC-A863-8CA01CA2F01E}"/>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8" name="TextBox 34">
            <a:extLst>
              <a:ext uri="{FF2B5EF4-FFF2-40B4-BE49-F238E27FC236}">
                <a16:creationId xmlns:a16="http://schemas.microsoft.com/office/drawing/2014/main" id="{63AA0AD0-0B14-40DF-9C35-8CBA2EBCB054}"/>
              </a:ext>
            </a:extLst>
          </p:cNvPr>
          <p:cNvSpPr txBox="1"/>
          <p:nvPr/>
        </p:nvSpPr>
        <p:spPr>
          <a:xfrm>
            <a:off x="1228877" y="299057"/>
            <a:ext cx="6027869" cy="461665"/>
          </a:xfrm>
          <a:prstGeom prst="rect">
            <a:avLst/>
          </a:prstGeom>
          <a:noFill/>
        </p:spPr>
        <p:txBody>
          <a:bodyPr wrap="none" rtlCol="0">
            <a:spAutoFit/>
          </a:bodyPr>
          <a:lstStyle/>
          <a:p>
            <a:r>
              <a:rPr lang="en-US" altLang="zh-CN" sz="2400" dirty="0"/>
              <a:t>Activate Network </a:t>
            </a:r>
            <a:r>
              <a:rPr lang="en-US" altLang="zh-CN" sz="2400" dirty="0">
                <a:solidFill>
                  <a:prstClr val="black">
                    <a:lumMod val="75000"/>
                    <a:lumOff val="25000"/>
                  </a:prstClr>
                </a:solidFill>
                <a:latin typeface="Arial" panose="020B0604020202020204" pitchFamily="34" charset="0"/>
                <a:cs typeface="Arial" panose="020B0604020202020204" pitchFamily="34" charset="0"/>
              </a:rPr>
              <a:t>Performance </a:t>
            </a:r>
            <a:r>
              <a:rPr lang="en-US" altLang="zh-CN" sz="2400" dirty="0"/>
              <a:t>Measurement</a:t>
            </a:r>
            <a:endParaRPr lang="zh-CN" altLang="en-US" sz="2400" dirty="0"/>
          </a:p>
        </p:txBody>
      </p:sp>
      <p:sp>
        <p:nvSpPr>
          <p:cNvPr id="10" name="文本框 9">
            <a:extLst>
              <a:ext uri="{FF2B5EF4-FFF2-40B4-BE49-F238E27FC236}">
                <a16:creationId xmlns:a16="http://schemas.microsoft.com/office/drawing/2014/main" id="{105F0C45-A126-4F5E-BC93-0A17841628A5}"/>
              </a:ext>
            </a:extLst>
          </p:cNvPr>
          <p:cNvSpPr txBox="1"/>
          <p:nvPr/>
        </p:nvSpPr>
        <p:spPr>
          <a:xfrm>
            <a:off x="687010" y="3633537"/>
            <a:ext cx="10237664" cy="156966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Other problems in practice</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Support only one or two metrics</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No control over packet sizes</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Not integrated with application protocols</a:t>
            </a:r>
            <a:endParaRPr lang="zh-CN" altLang="en-US" sz="24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4D0C136B-76EB-491C-8198-BCCCE2F505B1}"/>
              </a:ext>
            </a:extLst>
          </p:cNvPr>
          <p:cNvSpPr txBox="1"/>
          <p:nvPr/>
        </p:nvSpPr>
        <p:spPr>
          <a:xfrm>
            <a:off x="687010" y="1228480"/>
            <a:ext cx="10237664" cy="230832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Invalid assumptions</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Control-path quality = data-path quality</a:t>
            </a:r>
          </a:p>
          <a:p>
            <a:r>
              <a:rPr lang="en-US" altLang="zh-CN" sz="2400" b="1" dirty="0">
                <a:latin typeface="Times New Roman" panose="02020603050405020304" pitchFamily="18" charset="0"/>
                <a:cs typeface="Times New Roman" panose="02020603050405020304" pitchFamily="18" charset="0"/>
              </a:rPr>
              <a:t>     -ICMP, TCP SYN, TCP RST</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Middleboxes not an issue</a:t>
            </a: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No changes in systems</a:t>
            </a:r>
          </a:p>
          <a:p>
            <a:r>
              <a:rPr lang="en-US" altLang="zh-CN" sz="2400" b="1" dirty="0">
                <a:latin typeface="Times New Roman" panose="02020603050405020304" pitchFamily="18" charset="0"/>
                <a:cs typeface="Times New Roman" panose="02020603050405020304" pitchFamily="18" charset="0"/>
              </a:rPr>
              <a:t>     -Consecutive increment of IPID(e.g., tulip)</a:t>
            </a:r>
            <a:endParaRPr lang="zh-CN" altLang="en-US" sz="2400" b="1" dirty="0">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C0D537E2-BF08-45C2-8C7F-856F9F16AD30}"/>
              </a:ext>
            </a:extLst>
          </p:cNvPr>
          <p:cNvPicPr>
            <a:picLocks noChangeAspect="1"/>
          </p:cNvPicPr>
          <p:nvPr/>
        </p:nvPicPr>
        <p:blipFill>
          <a:blip r:embed="rId4"/>
          <a:stretch>
            <a:fillRect/>
          </a:stretch>
        </p:blipFill>
        <p:spPr>
          <a:xfrm>
            <a:off x="7114925" y="2751365"/>
            <a:ext cx="4787108" cy="946196"/>
          </a:xfrm>
          <a:prstGeom prst="rect">
            <a:avLst/>
          </a:prstGeom>
        </p:spPr>
      </p:pic>
    </p:spTree>
    <p:extLst>
      <p:ext uri="{BB962C8B-B14F-4D97-AF65-F5344CB8AC3E}">
        <p14:creationId xmlns:p14="http://schemas.microsoft.com/office/powerpoint/2010/main" val="114196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1146421-19F5-475C-8762-7DCEC3A9BA50}"/>
              </a:ext>
            </a:extLst>
          </p:cNvPr>
          <p:cNvGrpSpPr/>
          <p:nvPr/>
        </p:nvGrpSpPr>
        <p:grpSpPr>
          <a:xfrm>
            <a:off x="1526670" y="1666124"/>
            <a:ext cx="2384573" cy="2384573"/>
            <a:chOff x="4240335" y="3008435"/>
            <a:chExt cx="3711332" cy="3711332"/>
          </a:xfrm>
        </p:grpSpPr>
        <p:sp>
          <p:nvSpPr>
            <p:cNvPr id="6" name="椭圆 5">
              <a:extLst>
                <a:ext uri="{FF2B5EF4-FFF2-40B4-BE49-F238E27FC236}">
                  <a16:creationId xmlns:a16="http://schemas.microsoft.com/office/drawing/2014/main" id="{3DA0CADB-3CD2-44F3-A409-FDB2AB558681}"/>
                </a:ext>
              </a:extLst>
            </p:cNvPr>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7" name="组合 6">
              <a:extLst>
                <a:ext uri="{FF2B5EF4-FFF2-40B4-BE49-F238E27FC236}">
                  <a16:creationId xmlns:a16="http://schemas.microsoft.com/office/drawing/2014/main" id="{2005DB7C-C584-423D-858C-7B00F8B7BCF6}"/>
                </a:ext>
              </a:extLst>
            </p:cNvPr>
            <p:cNvGrpSpPr/>
            <p:nvPr/>
          </p:nvGrpSpPr>
          <p:grpSpPr>
            <a:xfrm>
              <a:off x="4710169" y="3478269"/>
              <a:ext cx="2771663" cy="2771663"/>
              <a:chOff x="2193191" y="1899415"/>
              <a:chExt cx="2421376" cy="2421376"/>
            </a:xfrm>
            <a:effectLst/>
          </p:grpSpPr>
          <p:sp>
            <p:nvSpPr>
              <p:cNvPr id="8" name="椭圆 7">
                <a:extLst>
                  <a:ext uri="{FF2B5EF4-FFF2-40B4-BE49-F238E27FC236}">
                    <a16:creationId xmlns:a16="http://schemas.microsoft.com/office/drawing/2014/main" id="{EA1C04D8-AFFD-43C2-ADDB-5A8844EE0AD8}"/>
                  </a:ext>
                </a:extLst>
              </p:cNvPr>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9" name="椭圆 8">
                <a:extLst>
                  <a:ext uri="{FF2B5EF4-FFF2-40B4-BE49-F238E27FC236}">
                    <a16:creationId xmlns:a16="http://schemas.microsoft.com/office/drawing/2014/main" id="{D21FF99B-C336-4080-9128-9892C3246C5A}"/>
                  </a:ext>
                </a:extLst>
              </p:cNvPr>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10" name="任意多边形 8">
            <a:extLst>
              <a:ext uri="{FF2B5EF4-FFF2-40B4-BE49-F238E27FC236}">
                <a16:creationId xmlns:a16="http://schemas.microsoft.com/office/drawing/2014/main" id="{CEE8722C-E654-4B23-B6EA-527B62B74B88}"/>
              </a:ext>
            </a:extLst>
          </p:cNvPr>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圆角矩形 9">
            <a:extLst>
              <a:ext uri="{FF2B5EF4-FFF2-40B4-BE49-F238E27FC236}">
                <a16:creationId xmlns:a16="http://schemas.microsoft.com/office/drawing/2014/main" id="{3970D10C-7983-417B-8AB3-C6AE15BF70FF}"/>
              </a:ext>
            </a:extLst>
          </p:cNvPr>
          <p:cNvSpPr/>
          <p:nvPr/>
        </p:nvSpPr>
        <p:spPr>
          <a:xfrm>
            <a:off x="4001461" y="4379076"/>
            <a:ext cx="6838231"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0D2D56D3-655A-4CE1-9D09-DAC3889F2B10}"/>
              </a:ext>
            </a:extLst>
          </p:cNvPr>
          <p:cNvSpPr txBox="1"/>
          <p:nvPr/>
        </p:nvSpPr>
        <p:spPr>
          <a:xfrm>
            <a:off x="3855887" y="2092178"/>
            <a:ext cx="4805036" cy="1569660"/>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PART 03</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3" name="文本框 12">
            <a:extLst>
              <a:ext uri="{FF2B5EF4-FFF2-40B4-BE49-F238E27FC236}">
                <a16:creationId xmlns:a16="http://schemas.microsoft.com/office/drawing/2014/main" id="{2C2E8200-2D9B-4376-9A31-11C906AB0EC2}"/>
              </a:ext>
            </a:extLst>
          </p:cNvPr>
          <p:cNvSpPr txBox="1"/>
          <p:nvPr/>
        </p:nvSpPr>
        <p:spPr>
          <a:xfrm>
            <a:off x="3865854" y="3777734"/>
            <a:ext cx="4795068" cy="523220"/>
          </a:xfrm>
          <a:prstGeom prst="rect">
            <a:avLst/>
          </a:prstGeom>
          <a:noFill/>
        </p:spPr>
        <p:txBody>
          <a:bodyPr wrap="square" rtlCol="0">
            <a:spAutoFit/>
          </a:bodyPr>
          <a:lstStyle/>
          <a:p>
            <a:pPr lvl="0">
              <a:defRPr/>
            </a:pPr>
            <a:r>
              <a:rPr lang="en-US" altLang="zh-CN" sz="2800" b="1" dirty="0">
                <a:solidFill>
                  <a:prstClr val="black">
                    <a:lumMod val="75000"/>
                    <a:lumOff val="25000"/>
                  </a:prstClr>
                </a:solidFill>
                <a:latin typeface="ITC Avant Garde Std Bk" panose="020B0502020202020204" pitchFamily="34" charset="0"/>
              </a:rPr>
              <a:t>Research content</a:t>
            </a:r>
          </a:p>
        </p:txBody>
      </p:sp>
      <p:pic>
        <p:nvPicPr>
          <p:cNvPr id="14" name="Picture 2">
            <a:extLst>
              <a:ext uri="{FF2B5EF4-FFF2-40B4-BE49-F238E27FC236}">
                <a16:creationId xmlns:a16="http://schemas.microsoft.com/office/drawing/2014/main" id="{23430351-A51B-498C-8AFF-EFD617336FB6}"/>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Tree>
    <p:extLst>
      <p:ext uri="{BB962C8B-B14F-4D97-AF65-F5344CB8AC3E}">
        <p14:creationId xmlns:p14="http://schemas.microsoft.com/office/powerpoint/2010/main" val="1465298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p:cNvSpPr txBox="1"/>
          <p:nvPr/>
        </p:nvSpPr>
        <p:spPr>
          <a:xfrm>
            <a:off x="1226684" y="213720"/>
            <a:ext cx="2052165" cy="584775"/>
          </a:xfrm>
          <a:prstGeom prst="rect">
            <a:avLst/>
          </a:prstGeom>
          <a:noFill/>
        </p:spPr>
        <p:txBody>
          <a:bodyPr wrap="none" rtlCol="0">
            <a:spAutoFit/>
          </a:bodyPr>
          <a:lstStyle/>
          <a:p>
            <a:pPr lvl="0" defTabSz="609585"/>
            <a:r>
              <a:rPr lang="en-US" altLang="zh-CN" sz="3200" dirty="0" err="1">
                <a:solidFill>
                  <a:prstClr val="black">
                    <a:lumMod val="75000"/>
                    <a:lumOff val="25000"/>
                  </a:prstClr>
                </a:solidFill>
                <a:latin typeface="Arial" panose="020B0604020202020204" pitchFamily="34" charset="0"/>
                <a:cs typeface="Arial" panose="020B0604020202020204" pitchFamily="34" charset="0"/>
              </a:rPr>
              <a:t>OneProbe</a:t>
            </a:r>
            <a:endParaRPr lang="en-US" altLang="zh-CN" sz="32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86CC69EC-C1BF-4A67-9A87-6DDB345BE725}"/>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2" name="文本框 1">
            <a:extLst>
              <a:ext uri="{FF2B5EF4-FFF2-40B4-BE49-F238E27FC236}">
                <a16:creationId xmlns:a16="http://schemas.microsoft.com/office/drawing/2014/main" id="{F913453D-76AB-4B62-ACB8-6ED02EAFF15C}"/>
              </a:ext>
            </a:extLst>
          </p:cNvPr>
          <p:cNvSpPr txBox="1"/>
          <p:nvPr/>
        </p:nvSpPr>
        <p:spPr>
          <a:xfrm>
            <a:off x="1033661" y="1369037"/>
            <a:ext cx="9661358" cy="523220"/>
          </a:xfrm>
          <a:prstGeom prst="rect">
            <a:avLst/>
          </a:prstGeom>
          <a:noFill/>
        </p:spPr>
        <p:txBody>
          <a:bodyPr wrap="square" rtlCol="0">
            <a:spAutoFit/>
          </a:bodyPr>
          <a:lstStyle/>
          <a:p>
            <a:r>
              <a:rPr lang="en-US" altLang="zh-CN" sz="2400" dirty="0" err="1">
                <a:latin typeface="Times New Roman" panose="02020603050405020304" pitchFamily="18" charset="0"/>
                <a:cs typeface="Times New Roman" panose="02020603050405020304" pitchFamily="18" charset="0"/>
              </a:rPr>
              <a:t>OneProbe</a:t>
            </a:r>
            <a:r>
              <a:rPr lang="en-US" altLang="zh-CN" sz="2400" dirty="0">
                <a:latin typeface="Times New Roman" panose="02020603050405020304" pitchFamily="18" charset="0"/>
                <a:cs typeface="Times New Roman" panose="02020603050405020304" pitchFamily="18" charset="0"/>
              </a:rPr>
              <a:t> is a new me</a:t>
            </a:r>
            <a:r>
              <a:rPr lang="en-US" altLang="zh-CN" sz="2800"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hod for measuring a non-cooperative path’s quality.</a:t>
            </a:r>
            <a:endParaRPr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431ED55-00EF-4AAD-A453-2600C4BA4584}"/>
              </a:ext>
            </a:extLst>
          </p:cNvPr>
          <p:cNvSpPr txBox="1"/>
          <p:nvPr/>
        </p:nvSpPr>
        <p:spPr>
          <a:xfrm>
            <a:off x="1033661" y="2066884"/>
            <a:ext cx="9024740" cy="4154984"/>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Metric-rich:</a:t>
            </a:r>
          </a:p>
          <a:p>
            <a:pPr marL="742950" lvl="1"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round-trip time</a:t>
            </a:r>
          </a:p>
          <a:p>
            <a:pPr marL="742950" lvl="1"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packet loss rate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packet reordering rate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capacity</a:t>
            </a:r>
          </a:p>
          <a:p>
            <a:pPr lvl="1"/>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Measuring the path quality experienced by legitimate data packets</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Allowing users to configure the packet size for the probe and response packets</a:t>
            </a:r>
          </a:p>
          <a:p>
            <a:pPr marL="285750" indent="-28575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Allowing users to configure a high sampling rate and different sampling patterns</a:t>
            </a:r>
          </a:p>
        </p:txBody>
      </p:sp>
    </p:spTree>
    <p:extLst>
      <p:ext uri="{BB962C8B-B14F-4D97-AF65-F5344CB8AC3E}">
        <p14:creationId xmlns:p14="http://schemas.microsoft.com/office/powerpoint/2010/main" val="3486168187"/>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B4F117D-06D4-401E-A6F2-7C40D69F6216}"/>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51A509E-63D1-4385-9FE3-4E044CA3A463}"/>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1D3887DA-946F-4B92-9CA9-5734719CFD74}"/>
              </a:ext>
            </a:extLst>
          </p:cNvPr>
          <p:cNvSpPr txBox="1"/>
          <p:nvPr/>
        </p:nvSpPr>
        <p:spPr>
          <a:xfrm>
            <a:off x="1226684" y="213720"/>
            <a:ext cx="2052165" cy="584775"/>
          </a:xfrm>
          <a:prstGeom prst="rect">
            <a:avLst/>
          </a:prstGeom>
          <a:noFill/>
        </p:spPr>
        <p:txBody>
          <a:bodyPr wrap="none" rtlCol="0">
            <a:spAutoFit/>
          </a:bodyPr>
          <a:lstStyle/>
          <a:p>
            <a:pPr lvl="0" defTabSz="609585"/>
            <a:r>
              <a:rPr lang="en-US" altLang="zh-CN" sz="3200" dirty="0" err="1">
                <a:solidFill>
                  <a:prstClr val="black">
                    <a:lumMod val="75000"/>
                    <a:lumOff val="25000"/>
                  </a:prstClr>
                </a:solidFill>
                <a:latin typeface="Arial" panose="020B0604020202020204" pitchFamily="34" charset="0"/>
                <a:cs typeface="Arial" panose="020B0604020202020204" pitchFamily="34" charset="0"/>
              </a:rPr>
              <a:t>OneProbe</a:t>
            </a:r>
            <a:endParaRPr lang="en-US" altLang="zh-CN" sz="32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744C543-BF32-4735-A543-D4CE8A1B6A4C}"/>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9" name="图片 8">
            <a:extLst>
              <a:ext uri="{FF2B5EF4-FFF2-40B4-BE49-F238E27FC236}">
                <a16:creationId xmlns:a16="http://schemas.microsoft.com/office/drawing/2014/main" id="{036844DC-6E38-4F8C-B1AF-7A8A804330FC}"/>
              </a:ext>
            </a:extLst>
          </p:cNvPr>
          <p:cNvPicPr>
            <a:picLocks noChangeAspect="1"/>
          </p:cNvPicPr>
          <p:nvPr/>
        </p:nvPicPr>
        <p:blipFill>
          <a:blip r:embed="rId4"/>
          <a:stretch>
            <a:fillRect/>
          </a:stretch>
        </p:blipFill>
        <p:spPr>
          <a:xfrm>
            <a:off x="3004981" y="4168066"/>
            <a:ext cx="5812502" cy="2486273"/>
          </a:xfrm>
          <a:prstGeom prst="rect">
            <a:avLst/>
          </a:prstGeom>
        </p:spPr>
      </p:pic>
      <p:sp>
        <p:nvSpPr>
          <p:cNvPr id="13" name="矩形 12">
            <a:extLst>
              <a:ext uri="{FF2B5EF4-FFF2-40B4-BE49-F238E27FC236}">
                <a16:creationId xmlns:a16="http://schemas.microsoft.com/office/drawing/2014/main" id="{5A3C6A16-293D-4554-B62C-372557A03E3C}"/>
              </a:ext>
            </a:extLst>
          </p:cNvPr>
          <p:cNvSpPr/>
          <p:nvPr/>
        </p:nvSpPr>
        <p:spPr>
          <a:xfrm>
            <a:off x="1045692" y="1148975"/>
            <a:ext cx="11025081" cy="2985433"/>
          </a:xfrm>
          <a:prstGeom prst="rect">
            <a:avLst/>
          </a:prstGeom>
        </p:spPr>
        <p:txBody>
          <a:bodyPr wrap="square">
            <a:spAutoFit/>
          </a:bodyPr>
          <a:lstStyle/>
          <a:p>
            <a:r>
              <a:rPr lang="en-US" altLang="zh-CN" sz="2800" dirty="0">
                <a:solidFill>
                  <a:srgbClr val="3333B2"/>
                </a:solidFill>
                <a:latin typeface="Times New Roman" panose="02020603050405020304" pitchFamily="18" charset="0"/>
                <a:cs typeface="Times New Roman" panose="02020603050405020304" pitchFamily="18" charset="0"/>
              </a:rPr>
              <a:t>1. </a:t>
            </a:r>
            <a:r>
              <a:rPr lang="en-US" altLang="zh-CN" sz="2800" dirty="0" err="1">
                <a:solidFill>
                  <a:srgbClr val="000000"/>
                </a:solidFill>
                <a:latin typeface="Times New Roman" panose="02020603050405020304" pitchFamily="18" charset="0"/>
                <a:cs typeface="Times New Roman" panose="02020603050405020304" pitchFamily="18" charset="0"/>
              </a:rPr>
              <a:t>Cm|n</a:t>
            </a:r>
            <a:r>
              <a:rPr lang="en-US" altLang="zh-CN" sz="2800" dirty="0">
                <a:solidFill>
                  <a:srgbClr val="000000"/>
                </a:solidFill>
                <a:latin typeface="Times New Roman" panose="02020603050405020304" pitchFamily="18" charset="0"/>
                <a:cs typeface="Times New Roman" panose="02020603050405020304" pitchFamily="18" charset="0"/>
              </a:rPr>
              <a:t>: probe data packet, where m and n are the TCP data segment’s sequence and acknowledgment numbers.</a:t>
            </a:r>
            <a:br>
              <a:rPr lang="en-US" altLang="zh-CN" sz="2800" dirty="0">
                <a:solidFill>
                  <a:srgbClr val="000000"/>
                </a:solidFill>
                <a:latin typeface="Times New Roman" panose="02020603050405020304" pitchFamily="18" charset="0"/>
                <a:cs typeface="Times New Roman" panose="02020603050405020304" pitchFamily="18" charset="0"/>
              </a:rPr>
            </a:br>
            <a:r>
              <a:rPr lang="en-US" altLang="zh-CN" sz="2800" dirty="0">
                <a:solidFill>
                  <a:srgbClr val="3333B2"/>
                </a:solidFill>
                <a:latin typeface="Times New Roman" panose="02020603050405020304" pitchFamily="18" charset="0"/>
                <a:cs typeface="Times New Roman" panose="02020603050405020304" pitchFamily="18" charset="0"/>
              </a:rPr>
              <a:t>2. </a:t>
            </a:r>
            <a:r>
              <a:rPr lang="en-US" altLang="zh-CN" sz="2800" dirty="0" err="1">
                <a:solidFill>
                  <a:srgbClr val="000000"/>
                </a:solidFill>
                <a:latin typeface="Times New Roman" panose="02020603050405020304" pitchFamily="18" charset="0"/>
                <a:cs typeface="Times New Roman" panose="02020603050405020304" pitchFamily="18" charset="0"/>
              </a:rPr>
              <a:t>Sm|n</a:t>
            </a:r>
            <a:r>
              <a:rPr lang="en-US" altLang="zh-CN" sz="2800" dirty="0">
                <a:solidFill>
                  <a:srgbClr val="000000"/>
                </a:solidFill>
                <a:latin typeface="Times New Roman" panose="02020603050405020304" pitchFamily="18" charset="0"/>
                <a:cs typeface="Times New Roman" panose="02020603050405020304" pitchFamily="18" charset="0"/>
              </a:rPr>
              <a:t>: response data packet.</a:t>
            </a:r>
            <a:br>
              <a:rPr lang="en-US" altLang="zh-CN" sz="2800" dirty="0">
                <a:solidFill>
                  <a:srgbClr val="000000"/>
                </a:solidFill>
                <a:latin typeface="Times New Roman" panose="02020603050405020304" pitchFamily="18" charset="0"/>
                <a:cs typeface="Times New Roman" panose="02020603050405020304" pitchFamily="18" charset="0"/>
              </a:rPr>
            </a:br>
            <a:r>
              <a:rPr lang="en-US" altLang="zh-CN" sz="2800" dirty="0">
                <a:solidFill>
                  <a:srgbClr val="3333B2"/>
                </a:solidFill>
                <a:latin typeface="Times New Roman" panose="02020603050405020304" pitchFamily="18" charset="0"/>
                <a:cs typeface="Times New Roman" panose="02020603050405020304" pitchFamily="18" charset="0"/>
              </a:rPr>
              <a:t>3. </a:t>
            </a:r>
            <a:r>
              <a:rPr lang="en-US" altLang="zh-CN" sz="2800" dirty="0">
                <a:solidFill>
                  <a:srgbClr val="000000"/>
                </a:solidFill>
                <a:latin typeface="Times New Roman" panose="02020603050405020304" pitchFamily="18" charset="0"/>
                <a:cs typeface="Times New Roman" panose="02020603050405020304" pitchFamily="18" charset="0"/>
              </a:rPr>
              <a:t>Full-sized TCP data segments (i.e., the maximum segment size, MSS).</a:t>
            </a:r>
            <a:br>
              <a:rPr lang="en-US" altLang="zh-CN" sz="2800" dirty="0">
                <a:solidFill>
                  <a:srgbClr val="000000"/>
                </a:solidFill>
                <a:latin typeface="Times New Roman" panose="02020603050405020304" pitchFamily="18" charset="0"/>
                <a:cs typeface="Times New Roman" panose="02020603050405020304" pitchFamily="18" charset="0"/>
              </a:rPr>
            </a:br>
            <a:r>
              <a:rPr lang="en-US" altLang="zh-CN" sz="2800" dirty="0">
                <a:solidFill>
                  <a:srgbClr val="3333B2"/>
                </a:solidFill>
                <a:latin typeface="Times New Roman" panose="02020603050405020304" pitchFamily="18" charset="0"/>
                <a:cs typeface="Times New Roman" panose="02020603050405020304" pitchFamily="18" charset="0"/>
              </a:rPr>
              <a:t>4. </a:t>
            </a:r>
            <a:r>
              <a:rPr lang="en-US" altLang="zh-CN" sz="2800" dirty="0">
                <a:solidFill>
                  <a:srgbClr val="000000"/>
                </a:solidFill>
                <a:latin typeface="Times New Roman" panose="02020603050405020304" pitchFamily="18" charset="0"/>
                <a:cs typeface="Times New Roman" panose="02020603050405020304" pitchFamily="18" charset="0"/>
              </a:rPr>
              <a:t>Use m = 1, 2, · · · for server’s TCP data segments and 1′, 2′, · · · for </a:t>
            </a:r>
            <a:r>
              <a:rPr lang="en-US" altLang="zh-CN" sz="2800" dirty="0" err="1">
                <a:solidFill>
                  <a:srgbClr val="000000"/>
                </a:solidFill>
                <a:latin typeface="Times New Roman" panose="02020603050405020304" pitchFamily="18" charset="0"/>
                <a:cs typeface="Times New Roman" panose="02020603050405020304" pitchFamily="18" charset="0"/>
              </a:rPr>
              <a:t>OneProbe’s</a:t>
            </a:r>
            <a:r>
              <a:rPr lang="en-US" altLang="zh-CN" sz="2800" dirty="0">
                <a:solidFill>
                  <a:srgbClr val="000000"/>
                </a:solidFill>
                <a:latin typeface="Times New Roman" panose="02020603050405020304" pitchFamily="18" charset="0"/>
                <a:cs typeface="Times New Roman" panose="02020603050405020304" pitchFamily="18" charset="0"/>
              </a:rPr>
              <a:t> data segments.</a:t>
            </a:r>
            <a:r>
              <a:rPr lang="en-US" altLang="zh-CN" sz="2800" dirty="0">
                <a:latin typeface="Times New Roman" panose="02020603050405020304" pitchFamily="18" charset="0"/>
                <a:cs typeface="Times New Roman" panose="02020603050405020304" pitchFamily="18" charset="0"/>
              </a:rPr>
              <a:t> </a:t>
            </a:r>
            <a:br>
              <a:rPr lang="en-US" altLang="zh-CN" sz="2000" dirty="0"/>
            </a:br>
            <a:endParaRPr lang="zh-CN" altLang="en-US" sz="2000" dirty="0"/>
          </a:p>
        </p:txBody>
      </p:sp>
    </p:spTree>
    <p:extLst>
      <p:ext uri="{BB962C8B-B14F-4D97-AF65-F5344CB8AC3E}">
        <p14:creationId xmlns:p14="http://schemas.microsoft.com/office/powerpoint/2010/main" val="2994074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242C5BF-88C4-4580-85E6-BBDD4BB50E15}"/>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01721506-FB5E-4D1C-BEEB-4CF6AC456A99}"/>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531ADC5E-7F1C-4FE0-AFDF-0B45F8482016}"/>
              </a:ext>
            </a:extLst>
          </p:cNvPr>
          <p:cNvSpPr txBox="1"/>
          <p:nvPr/>
        </p:nvSpPr>
        <p:spPr>
          <a:xfrm>
            <a:off x="1226684" y="213720"/>
            <a:ext cx="2052165" cy="584775"/>
          </a:xfrm>
          <a:prstGeom prst="rect">
            <a:avLst/>
          </a:prstGeom>
          <a:noFill/>
        </p:spPr>
        <p:txBody>
          <a:bodyPr wrap="none" rtlCol="0">
            <a:spAutoFit/>
          </a:bodyPr>
          <a:lstStyle/>
          <a:p>
            <a:pPr lvl="0" defTabSz="609585"/>
            <a:r>
              <a:rPr lang="en-US" altLang="zh-CN" sz="3200" dirty="0" err="1">
                <a:solidFill>
                  <a:prstClr val="black">
                    <a:lumMod val="75000"/>
                    <a:lumOff val="25000"/>
                  </a:prstClr>
                </a:solidFill>
                <a:latin typeface="Arial" panose="020B0604020202020204" pitchFamily="34" charset="0"/>
                <a:cs typeface="Arial" panose="020B0604020202020204" pitchFamily="34" charset="0"/>
              </a:rPr>
              <a:t>OneProbe</a:t>
            </a:r>
            <a:endParaRPr lang="en-US" altLang="zh-CN" sz="32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BCE5C6-F757-4B58-8B60-28F77599E188}"/>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8" name="图片 7">
            <a:extLst>
              <a:ext uri="{FF2B5EF4-FFF2-40B4-BE49-F238E27FC236}">
                <a16:creationId xmlns:a16="http://schemas.microsoft.com/office/drawing/2014/main" id="{2DD2DBC9-C8BC-432F-9838-ADC7B9FB29C0}"/>
              </a:ext>
            </a:extLst>
          </p:cNvPr>
          <p:cNvPicPr>
            <a:picLocks noChangeAspect="1"/>
          </p:cNvPicPr>
          <p:nvPr/>
        </p:nvPicPr>
        <p:blipFill>
          <a:blip r:embed="rId4"/>
          <a:stretch>
            <a:fillRect/>
          </a:stretch>
        </p:blipFill>
        <p:spPr>
          <a:xfrm>
            <a:off x="3004981" y="3950462"/>
            <a:ext cx="5812502" cy="2486273"/>
          </a:xfrm>
          <a:prstGeom prst="rect">
            <a:avLst/>
          </a:prstGeom>
        </p:spPr>
      </p:pic>
      <p:sp>
        <p:nvSpPr>
          <p:cNvPr id="9" name="矩形 8">
            <a:extLst>
              <a:ext uri="{FF2B5EF4-FFF2-40B4-BE49-F238E27FC236}">
                <a16:creationId xmlns:a16="http://schemas.microsoft.com/office/drawing/2014/main" id="{C80B13AC-8BEB-43B0-971E-028AF32476FD}"/>
              </a:ext>
            </a:extLst>
          </p:cNvPr>
          <p:cNvSpPr/>
          <p:nvPr/>
        </p:nvSpPr>
        <p:spPr>
          <a:xfrm>
            <a:off x="862508" y="1397511"/>
            <a:ext cx="11146308" cy="2862322"/>
          </a:xfrm>
          <a:prstGeom prst="rect">
            <a:avLst/>
          </a:prstGeom>
        </p:spPr>
        <p:txBody>
          <a:bodyPr wrap="square">
            <a:spAutoFit/>
          </a:bodyPr>
          <a:lstStyle/>
          <a:p>
            <a:r>
              <a:rPr lang="en-US" altLang="zh-CN" sz="2800" dirty="0">
                <a:solidFill>
                  <a:srgbClr val="3333B2"/>
                </a:solidFill>
                <a:latin typeface="Times New Roman" panose="02020603050405020304" pitchFamily="18" charset="0"/>
                <a:cs typeface="Times New Roman" panose="02020603050405020304" pitchFamily="18" charset="0"/>
              </a:rPr>
              <a:t>1. </a:t>
            </a:r>
            <a:r>
              <a:rPr lang="en-US" altLang="zh-CN" sz="2800" dirty="0">
                <a:latin typeface="Times New Roman" panose="02020603050405020304" pitchFamily="18" charset="0"/>
                <a:cs typeface="Times New Roman" panose="02020603050405020304" pitchFamily="18" charset="0"/>
              </a:rPr>
              <a:t>A new probe is dispatched only after receiving two new data segments form the server and the acknowledgement for the data segments in the probe.</a:t>
            </a:r>
            <a:br>
              <a:rPr lang="en-US" altLang="zh-CN" sz="2800" dirty="0">
                <a:solidFill>
                  <a:srgbClr val="000000"/>
                </a:solidFill>
                <a:latin typeface="Times New Roman" panose="02020603050405020304" pitchFamily="18" charset="0"/>
                <a:cs typeface="Times New Roman" panose="02020603050405020304" pitchFamily="18" charset="0"/>
              </a:rPr>
            </a:br>
            <a:r>
              <a:rPr lang="en-US" altLang="zh-CN" sz="2800" dirty="0">
                <a:solidFill>
                  <a:srgbClr val="3333B2"/>
                </a:solidFill>
                <a:latin typeface="Times New Roman" panose="02020603050405020304" pitchFamily="18" charset="0"/>
                <a:cs typeface="Times New Roman" panose="02020603050405020304" pitchFamily="18" charset="0"/>
              </a:rPr>
              <a:t>2. </a:t>
            </a:r>
            <a:r>
              <a:rPr lang="en-US" altLang="zh-CN" sz="2800" dirty="0">
                <a:latin typeface="Times New Roman" panose="02020603050405020304" pitchFamily="18" charset="0"/>
                <a:cs typeface="Times New Roman" panose="02020603050405020304" pitchFamily="18" charset="0"/>
              </a:rPr>
              <a:t>Each probe packet acknowledges only one data segment from the server.</a:t>
            </a:r>
            <a:br>
              <a:rPr lang="en-US" altLang="zh-CN" sz="2800" dirty="0">
                <a:solidFill>
                  <a:srgbClr val="000000"/>
                </a:solidFill>
                <a:latin typeface="Times New Roman" panose="02020603050405020304" pitchFamily="18" charset="0"/>
                <a:cs typeface="Times New Roman" panose="02020603050405020304" pitchFamily="18" charset="0"/>
              </a:rPr>
            </a:br>
            <a:r>
              <a:rPr lang="en-US" altLang="zh-CN" sz="2800" dirty="0">
                <a:solidFill>
                  <a:srgbClr val="3333B2"/>
                </a:solidFill>
                <a:latin typeface="Times New Roman" panose="02020603050405020304" pitchFamily="18" charset="0"/>
                <a:cs typeface="Times New Roman" panose="02020603050405020304" pitchFamily="18" charset="0"/>
              </a:rPr>
              <a:t>3. </a:t>
            </a:r>
            <a:r>
              <a:rPr lang="en-US" altLang="zh-CN" sz="2800" dirty="0">
                <a:latin typeface="Times New Roman" panose="02020603050405020304" pitchFamily="18" charset="0"/>
                <a:cs typeface="Times New Roman" panose="02020603050405020304" pitchFamily="18" charset="0"/>
              </a:rPr>
              <a:t>The servers TCP send window size is set to two segments by the probe packet’s advertised window.</a:t>
            </a:r>
            <a:br>
              <a:rPr lang="en-US" altLang="zh-CN" sz="2800" dirty="0">
                <a:latin typeface="Times New Roman" panose="02020603050405020304" pitchFamily="18" charset="0"/>
                <a:cs typeface="Times New Roman" panose="02020603050405020304" pitchFamily="18" charset="0"/>
              </a:rPr>
            </a:br>
            <a:br>
              <a:rPr lang="en-US" altLang="zh-CN" sz="2000" dirty="0"/>
            </a:br>
            <a:endParaRPr lang="zh-CN" altLang="en-US" sz="2000" dirty="0"/>
          </a:p>
        </p:txBody>
      </p:sp>
    </p:spTree>
    <p:extLst>
      <p:ext uri="{BB962C8B-B14F-4D97-AF65-F5344CB8AC3E}">
        <p14:creationId xmlns:p14="http://schemas.microsoft.com/office/powerpoint/2010/main" val="8019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2728FB2-6081-4C44-B514-0E384E73904E}"/>
              </a:ext>
            </a:extLst>
          </p:cNvPr>
          <p:cNvPicPr>
            <a:picLocks noChangeAspect="1"/>
          </p:cNvPicPr>
          <p:nvPr/>
        </p:nvPicPr>
        <p:blipFill>
          <a:blip r:embed="rId3"/>
          <a:stretch>
            <a:fillRect/>
          </a:stretch>
        </p:blipFill>
        <p:spPr>
          <a:xfrm>
            <a:off x="0" y="3788949"/>
            <a:ext cx="12192000" cy="2567738"/>
          </a:xfrm>
          <a:prstGeom prst="rect">
            <a:avLst/>
          </a:prstGeom>
        </p:spPr>
      </p:pic>
      <p:cxnSp>
        <p:nvCxnSpPr>
          <p:cNvPr id="5" name="直接连接符 4">
            <a:extLst>
              <a:ext uri="{FF2B5EF4-FFF2-40B4-BE49-F238E27FC236}">
                <a16:creationId xmlns:a16="http://schemas.microsoft.com/office/drawing/2014/main" id="{D29EF7E4-A460-4716-BB19-32CF70A115AE}"/>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22B091EF-2353-4D07-BF80-9B4620975415}"/>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TextBox 34">
            <a:extLst>
              <a:ext uri="{FF2B5EF4-FFF2-40B4-BE49-F238E27FC236}">
                <a16:creationId xmlns:a16="http://schemas.microsoft.com/office/drawing/2014/main" id="{A63B607E-932C-48BE-B398-D5E5FC406A88}"/>
              </a:ext>
            </a:extLst>
          </p:cNvPr>
          <p:cNvSpPr txBox="1"/>
          <p:nvPr/>
        </p:nvSpPr>
        <p:spPr>
          <a:xfrm>
            <a:off x="1226684" y="213720"/>
            <a:ext cx="2052165" cy="584775"/>
          </a:xfrm>
          <a:prstGeom prst="rect">
            <a:avLst/>
          </a:prstGeom>
          <a:noFill/>
        </p:spPr>
        <p:txBody>
          <a:bodyPr wrap="none" rtlCol="0">
            <a:spAutoFit/>
          </a:bodyPr>
          <a:lstStyle/>
          <a:p>
            <a:pPr lvl="0" defTabSz="609585"/>
            <a:r>
              <a:rPr lang="en-US" altLang="zh-CN" sz="3200" dirty="0" err="1">
                <a:solidFill>
                  <a:prstClr val="black">
                    <a:lumMod val="75000"/>
                    <a:lumOff val="25000"/>
                  </a:prstClr>
                </a:solidFill>
                <a:latin typeface="Arial" panose="020B0604020202020204" pitchFamily="34" charset="0"/>
                <a:cs typeface="Arial" panose="020B0604020202020204" pitchFamily="34" charset="0"/>
              </a:rPr>
              <a:t>OneProbe</a:t>
            </a:r>
            <a:endParaRPr lang="en-US" altLang="zh-CN" sz="32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8" name="Picture 6">
            <a:extLst>
              <a:ext uri="{FF2B5EF4-FFF2-40B4-BE49-F238E27FC236}">
                <a16:creationId xmlns:a16="http://schemas.microsoft.com/office/drawing/2014/main" id="{C899999D-E24F-4DCC-9933-4FBC761C208A}"/>
              </a:ext>
            </a:extLst>
          </p:cNvPr>
          <p:cNvPicPr>
            <a:picLocks noChangeAspect="1"/>
          </p:cNvPicPr>
          <p:nvPr/>
        </p:nvPicPr>
        <p:blipFill rotWithShape="1">
          <a:blip r:embed="rId4">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10" name="文本框 9">
            <a:extLst>
              <a:ext uri="{FF2B5EF4-FFF2-40B4-BE49-F238E27FC236}">
                <a16:creationId xmlns:a16="http://schemas.microsoft.com/office/drawing/2014/main" id="{04B3993D-4E28-4BB0-9A8E-BE4C79BE3BBB}"/>
              </a:ext>
            </a:extLst>
          </p:cNvPr>
          <p:cNvSpPr txBox="1"/>
          <p:nvPr/>
        </p:nvSpPr>
        <p:spPr>
          <a:xfrm>
            <a:off x="1226684" y="1225954"/>
            <a:ext cx="9938621" cy="2585323"/>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Five possible cases on forward path:</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F0: Both probe packets arrive at the server with the same order.</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FR: Both probe packets arrive at the server with a reverse order.</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F1: The first probe packet is lost, but the second arrives at the server.</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F2: The first probe packet arrives at the server, but the second is lost.</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 F3: Both probe packets are lost. </a:t>
            </a:r>
            <a:br>
              <a:rPr lang="en-US" altLang="zh-CN" dirty="0"/>
            </a:br>
            <a:endParaRPr lang="zh-CN" altLang="en-US" dirty="0"/>
          </a:p>
        </p:txBody>
      </p:sp>
    </p:spTree>
    <p:extLst>
      <p:ext uri="{BB962C8B-B14F-4D97-AF65-F5344CB8AC3E}">
        <p14:creationId xmlns:p14="http://schemas.microsoft.com/office/powerpoint/2010/main" val="339954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242C5BF-88C4-4580-85E6-BBDD4BB50E15}"/>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01721506-FB5E-4D1C-BEEB-4CF6AC456A99}"/>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531ADC5E-7F1C-4FE0-AFDF-0B45F8482016}"/>
              </a:ext>
            </a:extLst>
          </p:cNvPr>
          <p:cNvSpPr txBox="1"/>
          <p:nvPr/>
        </p:nvSpPr>
        <p:spPr>
          <a:xfrm>
            <a:off x="1226684" y="213720"/>
            <a:ext cx="2052165" cy="584775"/>
          </a:xfrm>
          <a:prstGeom prst="rect">
            <a:avLst/>
          </a:prstGeom>
          <a:noFill/>
        </p:spPr>
        <p:txBody>
          <a:bodyPr wrap="none" rtlCol="0">
            <a:spAutoFit/>
          </a:bodyPr>
          <a:lstStyle/>
          <a:p>
            <a:pPr lvl="0" defTabSz="609585"/>
            <a:r>
              <a:rPr lang="en-US" altLang="zh-CN" sz="3200" dirty="0" err="1">
                <a:solidFill>
                  <a:prstClr val="black">
                    <a:lumMod val="75000"/>
                    <a:lumOff val="25000"/>
                  </a:prstClr>
                </a:solidFill>
                <a:latin typeface="Arial" panose="020B0604020202020204" pitchFamily="34" charset="0"/>
                <a:cs typeface="Arial" panose="020B0604020202020204" pitchFamily="34" charset="0"/>
              </a:rPr>
              <a:t>OneProbe</a:t>
            </a:r>
            <a:endParaRPr lang="en-US" altLang="zh-CN" sz="32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BCE5C6-F757-4B58-8B60-28F77599E188}"/>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2" name="图片 1">
            <a:extLst>
              <a:ext uri="{FF2B5EF4-FFF2-40B4-BE49-F238E27FC236}">
                <a16:creationId xmlns:a16="http://schemas.microsoft.com/office/drawing/2014/main" id="{679500C5-8A81-42A5-B39F-D3AFCA597120}"/>
              </a:ext>
            </a:extLst>
          </p:cNvPr>
          <p:cNvPicPr>
            <a:picLocks noChangeAspect="1"/>
          </p:cNvPicPr>
          <p:nvPr/>
        </p:nvPicPr>
        <p:blipFill>
          <a:blip r:embed="rId4"/>
          <a:stretch>
            <a:fillRect/>
          </a:stretch>
        </p:blipFill>
        <p:spPr>
          <a:xfrm>
            <a:off x="3098883" y="1066779"/>
            <a:ext cx="5705475" cy="5257800"/>
          </a:xfrm>
          <a:prstGeom prst="rect">
            <a:avLst/>
          </a:prstGeom>
        </p:spPr>
      </p:pic>
      <p:pic>
        <p:nvPicPr>
          <p:cNvPr id="3" name="图片 2">
            <a:extLst>
              <a:ext uri="{FF2B5EF4-FFF2-40B4-BE49-F238E27FC236}">
                <a16:creationId xmlns:a16="http://schemas.microsoft.com/office/drawing/2014/main" id="{B0A958AC-9778-4F99-8C2B-A60DF65AA9B4}"/>
              </a:ext>
            </a:extLst>
          </p:cNvPr>
          <p:cNvPicPr>
            <a:picLocks noChangeAspect="1"/>
          </p:cNvPicPr>
          <p:nvPr/>
        </p:nvPicPr>
        <p:blipFill>
          <a:blip r:embed="rId5"/>
          <a:stretch>
            <a:fillRect/>
          </a:stretch>
        </p:blipFill>
        <p:spPr>
          <a:xfrm>
            <a:off x="2252766" y="1664305"/>
            <a:ext cx="6867074" cy="3916776"/>
          </a:xfrm>
          <a:prstGeom prst="rect">
            <a:avLst/>
          </a:prstGeom>
        </p:spPr>
      </p:pic>
    </p:spTree>
    <p:extLst>
      <p:ext uri="{BB962C8B-B14F-4D97-AF65-F5344CB8AC3E}">
        <p14:creationId xmlns:p14="http://schemas.microsoft.com/office/powerpoint/2010/main" val="151433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54D45153-CB49-496C-8DE7-863405BFBB7D}"/>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5C06879-9AD4-4AB8-B325-15796C0BBC1D}"/>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3FBC78D7-E1A9-4952-8731-F667B86CDCC0}"/>
              </a:ext>
            </a:extLst>
          </p:cNvPr>
          <p:cNvSpPr txBox="1"/>
          <p:nvPr/>
        </p:nvSpPr>
        <p:spPr>
          <a:xfrm>
            <a:off x="1226684" y="213720"/>
            <a:ext cx="1234633"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iSCSI</a:t>
            </a:r>
          </a:p>
        </p:txBody>
      </p:sp>
      <p:pic>
        <p:nvPicPr>
          <p:cNvPr id="7" name="Picture 6">
            <a:extLst>
              <a:ext uri="{FF2B5EF4-FFF2-40B4-BE49-F238E27FC236}">
                <a16:creationId xmlns:a16="http://schemas.microsoft.com/office/drawing/2014/main" id="{90E5B1F2-8E5A-4C39-8488-75B0D347830E}"/>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8" name="图片 7">
            <a:extLst>
              <a:ext uri="{FF2B5EF4-FFF2-40B4-BE49-F238E27FC236}">
                <a16:creationId xmlns:a16="http://schemas.microsoft.com/office/drawing/2014/main" id="{0AE03D23-1F17-4EEE-8990-63970FFF5D30}"/>
              </a:ext>
            </a:extLst>
          </p:cNvPr>
          <p:cNvPicPr>
            <a:picLocks noChangeAspect="1"/>
          </p:cNvPicPr>
          <p:nvPr/>
        </p:nvPicPr>
        <p:blipFill>
          <a:blip r:embed="rId4"/>
          <a:stretch>
            <a:fillRect/>
          </a:stretch>
        </p:blipFill>
        <p:spPr>
          <a:xfrm>
            <a:off x="6096000" y="1664305"/>
            <a:ext cx="5992160" cy="4308029"/>
          </a:xfrm>
          <a:prstGeom prst="rect">
            <a:avLst/>
          </a:prstGeom>
        </p:spPr>
      </p:pic>
      <p:sp>
        <p:nvSpPr>
          <p:cNvPr id="2" name="矩形 1">
            <a:extLst>
              <a:ext uri="{FF2B5EF4-FFF2-40B4-BE49-F238E27FC236}">
                <a16:creationId xmlns:a16="http://schemas.microsoft.com/office/drawing/2014/main" id="{83E28121-D1FC-489E-9ACA-C100B053246A}"/>
              </a:ext>
            </a:extLst>
          </p:cNvPr>
          <p:cNvSpPr/>
          <p:nvPr/>
        </p:nvSpPr>
        <p:spPr>
          <a:xfrm>
            <a:off x="528318" y="1399814"/>
            <a:ext cx="5391219" cy="461665"/>
          </a:xfrm>
          <a:prstGeom prst="rect">
            <a:avLst/>
          </a:prstGeom>
        </p:spPr>
        <p:txBody>
          <a:bodyPr wrap="none">
            <a:spAutoFit/>
          </a:bodyPr>
          <a:lstStyle/>
          <a:p>
            <a:r>
              <a:rPr lang="en-US" altLang="zh-CN" sz="24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222222"/>
                </a:solidFill>
                <a:latin typeface="Times New Roman" panose="02020603050405020304" pitchFamily="18" charset="0"/>
                <a:cs typeface="Times New Roman" panose="02020603050405020304" pitchFamily="18" charset="0"/>
              </a:rPr>
              <a:t>nternet </a:t>
            </a:r>
            <a:r>
              <a:rPr lang="en-US" altLang="zh-CN" sz="2400" dirty="0">
                <a:solidFill>
                  <a:srgbClr val="FF0000"/>
                </a:solidFill>
                <a:latin typeface="Times New Roman" panose="02020603050405020304" pitchFamily="18" charset="0"/>
                <a:cs typeface="Times New Roman" panose="02020603050405020304" pitchFamily="18" charset="0"/>
              </a:rPr>
              <a:t>S</a:t>
            </a:r>
            <a:r>
              <a:rPr lang="en-US" altLang="zh-CN" sz="2400" dirty="0">
                <a:solidFill>
                  <a:srgbClr val="222222"/>
                </a:solidFill>
                <a:latin typeface="Times New Roman" panose="02020603050405020304" pitchFamily="18" charset="0"/>
                <a:cs typeface="Times New Roman" panose="02020603050405020304" pitchFamily="18" charset="0"/>
              </a:rPr>
              <a:t>mall </a:t>
            </a:r>
            <a:r>
              <a:rPr lang="en-US" altLang="zh-CN" sz="2400" dirty="0">
                <a:solidFill>
                  <a:srgbClr val="FF0000"/>
                </a:solidFill>
                <a:latin typeface="Times New Roman" panose="02020603050405020304" pitchFamily="18" charset="0"/>
                <a:cs typeface="Times New Roman" panose="02020603050405020304" pitchFamily="18" charset="0"/>
              </a:rPr>
              <a:t>C</a:t>
            </a:r>
            <a:r>
              <a:rPr lang="en-US" altLang="zh-CN" sz="2400" dirty="0">
                <a:solidFill>
                  <a:srgbClr val="222222"/>
                </a:solidFill>
                <a:latin typeface="Times New Roman" panose="02020603050405020304" pitchFamily="18" charset="0"/>
                <a:cs typeface="Times New Roman" panose="02020603050405020304" pitchFamily="18" charset="0"/>
              </a:rPr>
              <a:t>omputer </a:t>
            </a:r>
            <a:r>
              <a:rPr lang="en-US" altLang="zh-CN" sz="2400" dirty="0">
                <a:solidFill>
                  <a:srgbClr val="FF0000"/>
                </a:solidFill>
                <a:latin typeface="Times New Roman" panose="02020603050405020304" pitchFamily="18" charset="0"/>
                <a:cs typeface="Times New Roman" panose="02020603050405020304" pitchFamily="18" charset="0"/>
              </a:rPr>
              <a:t>S</a:t>
            </a:r>
            <a:r>
              <a:rPr lang="en-US" altLang="zh-CN" sz="2400" dirty="0">
                <a:solidFill>
                  <a:srgbClr val="222222"/>
                </a:solidFill>
                <a:latin typeface="Times New Roman" panose="02020603050405020304" pitchFamily="18" charset="0"/>
                <a:cs typeface="Times New Roman" panose="02020603050405020304" pitchFamily="18" charset="0"/>
              </a:rPr>
              <a:t>ystem </a:t>
            </a:r>
            <a:r>
              <a:rPr lang="en-US" altLang="zh-CN" sz="2400" dirty="0">
                <a:solidFill>
                  <a:srgbClr val="FF0000"/>
                </a:solidFill>
                <a:latin typeface="Times New Roman" panose="02020603050405020304" pitchFamily="18" charset="0"/>
                <a:cs typeface="Times New Roman" panose="02020603050405020304" pitchFamily="18" charset="0"/>
              </a:rPr>
              <a:t>I</a:t>
            </a:r>
            <a:r>
              <a:rPr lang="en-US" altLang="zh-CN" sz="2400" dirty="0">
                <a:solidFill>
                  <a:srgbClr val="222222"/>
                </a:solidFill>
                <a:latin typeface="Times New Roman" panose="02020603050405020304" pitchFamily="18" charset="0"/>
                <a:cs typeface="Times New Roman" panose="02020603050405020304" pitchFamily="18" charset="0"/>
              </a:rPr>
              <a:t>nterface</a:t>
            </a:r>
            <a:endParaRPr lang="zh-CN" altLang="en-US" sz="24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E02FB95C-6BE0-4D51-9639-97C5E862E8D8}"/>
              </a:ext>
            </a:extLst>
          </p:cNvPr>
          <p:cNvSpPr txBox="1"/>
          <p:nvPr/>
        </p:nvSpPr>
        <p:spPr>
          <a:xfrm>
            <a:off x="528318" y="2356053"/>
            <a:ext cx="5391219" cy="1938992"/>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works on top of the Transport Control Protocol (TCP) and allows the SCSI command to be sent end-to-end over local-area networks (LANs), wide-area networks (WANs) or the Internet.</a:t>
            </a:r>
            <a:endParaRPr lang="zh-CN" altLang="en-US" sz="2400"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6DA28CEC-65FD-44E5-8E0D-2A7F55D15977}"/>
              </a:ext>
            </a:extLst>
          </p:cNvPr>
          <p:cNvSpPr txBox="1"/>
          <p:nvPr/>
        </p:nvSpPr>
        <p:spPr>
          <a:xfrm>
            <a:off x="528317" y="4488690"/>
            <a:ext cx="5391219"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The iSCSI protocol enables universal access to storage devices an Storage Area Networks(SANs) over standard TCP/IP networks.</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32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a:extLst>
              <a:ext uri="{FF2B5EF4-FFF2-40B4-BE49-F238E27FC236}">
                <a16:creationId xmlns:a16="http://schemas.microsoft.com/office/drawing/2014/main" id="{8E7DB2D5-3C5D-4F3C-8CD0-9157245C2A48}"/>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8E24D94F-E43C-4774-BB16-809E8E269507}"/>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0" name="TextBox 34">
            <a:extLst>
              <a:ext uri="{FF2B5EF4-FFF2-40B4-BE49-F238E27FC236}">
                <a16:creationId xmlns:a16="http://schemas.microsoft.com/office/drawing/2014/main" id="{A8C11964-78D9-4E68-B207-2D4457AFCD76}"/>
              </a:ext>
            </a:extLst>
          </p:cNvPr>
          <p:cNvSpPr txBox="1"/>
          <p:nvPr/>
        </p:nvSpPr>
        <p:spPr>
          <a:xfrm>
            <a:off x="1226684" y="213720"/>
            <a:ext cx="1234633"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iSCSI</a:t>
            </a:r>
          </a:p>
        </p:txBody>
      </p:sp>
      <p:pic>
        <p:nvPicPr>
          <p:cNvPr id="31" name="Picture 6">
            <a:extLst>
              <a:ext uri="{FF2B5EF4-FFF2-40B4-BE49-F238E27FC236}">
                <a16:creationId xmlns:a16="http://schemas.microsoft.com/office/drawing/2014/main" id="{3471BB91-6DC4-4AF6-9771-48CBAF9CDF1C}"/>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33" name="图片 32">
            <a:extLst>
              <a:ext uri="{FF2B5EF4-FFF2-40B4-BE49-F238E27FC236}">
                <a16:creationId xmlns:a16="http://schemas.microsoft.com/office/drawing/2014/main" id="{B6241CDB-0B4E-403B-A830-39769B0DF914}"/>
              </a:ext>
            </a:extLst>
          </p:cNvPr>
          <p:cNvPicPr>
            <a:picLocks noChangeAspect="1"/>
          </p:cNvPicPr>
          <p:nvPr/>
        </p:nvPicPr>
        <p:blipFill>
          <a:blip r:embed="rId4"/>
          <a:stretch>
            <a:fillRect/>
          </a:stretch>
        </p:blipFill>
        <p:spPr>
          <a:xfrm>
            <a:off x="2461317" y="923920"/>
            <a:ext cx="7445402" cy="5079279"/>
          </a:xfrm>
          <a:prstGeom prst="rect">
            <a:avLst/>
          </a:prstGeom>
        </p:spPr>
      </p:pic>
      <p:pic>
        <p:nvPicPr>
          <p:cNvPr id="54" name="图片 53">
            <a:extLst>
              <a:ext uri="{FF2B5EF4-FFF2-40B4-BE49-F238E27FC236}">
                <a16:creationId xmlns:a16="http://schemas.microsoft.com/office/drawing/2014/main" id="{BC89B398-5A44-4E61-A226-2DF5206CE987}"/>
              </a:ext>
            </a:extLst>
          </p:cNvPr>
          <p:cNvPicPr>
            <a:picLocks noChangeAspect="1"/>
          </p:cNvPicPr>
          <p:nvPr/>
        </p:nvPicPr>
        <p:blipFill>
          <a:blip r:embed="rId5"/>
          <a:stretch>
            <a:fillRect/>
          </a:stretch>
        </p:blipFill>
        <p:spPr>
          <a:xfrm>
            <a:off x="2041427" y="2752285"/>
            <a:ext cx="8285182" cy="1353429"/>
          </a:xfrm>
          <a:prstGeom prst="rect">
            <a:avLst/>
          </a:prstGeom>
        </p:spPr>
      </p:pic>
    </p:spTree>
    <p:extLst>
      <p:ext uri="{BB962C8B-B14F-4D97-AF65-F5344CB8AC3E}">
        <p14:creationId xmlns:p14="http://schemas.microsoft.com/office/powerpoint/2010/main" val="15394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61D1DC1-51D6-40C7-B363-F19DFEE4550D}"/>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263A7327-8B0A-40C2-B6DE-E968C21119FC}"/>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TextBox 34">
            <a:extLst>
              <a:ext uri="{FF2B5EF4-FFF2-40B4-BE49-F238E27FC236}">
                <a16:creationId xmlns:a16="http://schemas.microsoft.com/office/drawing/2014/main" id="{288325CA-9153-4723-A4F8-6E26EB84B5E7}"/>
              </a:ext>
            </a:extLst>
          </p:cNvPr>
          <p:cNvSpPr txBox="1"/>
          <p:nvPr/>
        </p:nvSpPr>
        <p:spPr>
          <a:xfrm>
            <a:off x="1226684" y="213720"/>
            <a:ext cx="1393330"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RDMA</a:t>
            </a:r>
          </a:p>
        </p:txBody>
      </p:sp>
      <p:pic>
        <p:nvPicPr>
          <p:cNvPr id="8" name="Picture 6">
            <a:extLst>
              <a:ext uri="{FF2B5EF4-FFF2-40B4-BE49-F238E27FC236}">
                <a16:creationId xmlns:a16="http://schemas.microsoft.com/office/drawing/2014/main" id="{CB2A4965-3156-4724-A951-FE9E53A3CCB7}"/>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9" name="文本框 8">
            <a:extLst>
              <a:ext uri="{FF2B5EF4-FFF2-40B4-BE49-F238E27FC236}">
                <a16:creationId xmlns:a16="http://schemas.microsoft.com/office/drawing/2014/main" id="{BB3D1897-9B5A-49EB-93D8-8749532B78DD}"/>
              </a:ext>
            </a:extLst>
          </p:cNvPr>
          <p:cNvSpPr txBox="1"/>
          <p:nvPr/>
        </p:nvSpPr>
        <p:spPr>
          <a:xfrm>
            <a:off x="687010" y="1155907"/>
            <a:ext cx="9761376" cy="1200329"/>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Direct memory access (DMA) </a:t>
            </a:r>
          </a:p>
          <a:p>
            <a:r>
              <a:rPr lang="en-US" altLang="zh-CN" sz="2400" dirty="0">
                <a:latin typeface="Times New Roman" panose="02020603050405020304" pitchFamily="18" charset="0"/>
                <a:cs typeface="Times New Roman" panose="02020603050405020304" pitchFamily="18" charset="0"/>
              </a:rPr>
              <a:t>an ability of a device to access host memory directly, without the intervention of the CPU(s).</a:t>
            </a:r>
            <a:endParaRPr lang="zh-CN" altLang="en-US" sz="24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AD2712DC-1CA4-48EF-B722-10E583F8070F}"/>
              </a:ext>
            </a:extLst>
          </p:cNvPr>
          <p:cNvSpPr/>
          <p:nvPr/>
        </p:nvSpPr>
        <p:spPr>
          <a:xfrm>
            <a:off x="687010" y="2501440"/>
            <a:ext cx="11036724" cy="1200329"/>
          </a:xfrm>
          <a:prstGeom prst="rect">
            <a:avLst/>
          </a:prstGeom>
        </p:spPr>
        <p:txBody>
          <a:bodyPr wrap="square">
            <a:spAutoFit/>
          </a:bodyPr>
          <a:lstStyle/>
          <a:p>
            <a:r>
              <a:rPr lang="en-US" altLang="zh-CN" sz="2400" dirty="0">
                <a:latin typeface="Times New Roman" panose="02020603050405020304" pitchFamily="18" charset="0"/>
                <a:cs typeface="Times New Roman" panose="02020603050405020304" pitchFamily="18" charset="0"/>
              </a:rPr>
              <a:t>Remote Direct Memory Access (RDMA) </a:t>
            </a:r>
          </a:p>
          <a:p>
            <a:r>
              <a:rPr lang="en-US" altLang="zh-CN" sz="2400" dirty="0">
                <a:latin typeface="Times New Roman" panose="02020603050405020304" pitchFamily="18" charset="0"/>
                <a:cs typeface="Times New Roman" panose="02020603050405020304" pitchFamily="18" charset="0"/>
              </a:rPr>
              <a:t>the ability of accessing (read, write) memory on a remote machine without interrupting the processing of the CPU(s) on that system.</a:t>
            </a:r>
            <a:endParaRPr lang="zh-CN" altLang="en-US"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907A95E1-0DF5-4A2B-A3B1-E11C060663EE}"/>
              </a:ext>
            </a:extLst>
          </p:cNvPr>
          <p:cNvSpPr txBox="1"/>
          <p:nvPr/>
        </p:nvSpPr>
        <p:spPr>
          <a:xfrm>
            <a:off x="687009" y="3941830"/>
            <a:ext cx="8125081" cy="230832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Zero-copy</a:t>
            </a:r>
            <a:r>
              <a:rPr lang="en-US" altLang="zh-CN" sz="2400" dirty="0">
                <a:latin typeface="Times New Roman" panose="02020603050405020304" pitchFamily="18" charset="0"/>
                <a:cs typeface="Times New Roman" panose="02020603050405020304" pitchFamily="18" charset="0"/>
              </a:rPr>
              <a:t> - Data is sent and received directly to the buffers without being copied between the network layers.</a:t>
            </a:r>
          </a:p>
          <a:p>
            <a:r>
              <a:rPr lang="en-US" altLang="zh-CN" sz="2400" b="1" dirty="0">
                <a:latin typeface="Times New Roman" panose="02020603050405020304" pitchFamily="18" charset="0"/>
                <a:cs typeface="Times New Roman" panose="02020603050405020304" pitchFamily="18" charset="0"/>
              </a:rPr>
              <a:t>Kernel bypass </a:t>
            </a:r>
            <a:r>
              <a:rPr lang="en-US" altLang="zh-CN" sz="2400" dirty="0">
                <a:latin typeface="Times New Roman" panose="02020603050405020304" pitchFamily="18" charset="0"/>
                <a:cs typeface="Times New Roman" panose="02020603050405020304" pitchFamily="18" charset="0"/>
              </a:rPr>
              <a:t>- applications can perform data transfers directly from user-space without kernel involvement.</a:t>
            </a:r>
          </a:p>
          <a:p>
            <a:r>
              <a:rPr lang="en-US" altLang="zh-CN" sz="2400" b="1" dirty="0">
                <a:latin typeface="Times New Roman" panose="02020603050405020304" pitchFamily="18" charset="0"/>
                <a:cs typeface="Times New Roman" panose="02020603050405020304" pitchFamily="18" charset="0"/>
              </a:rPr>
              <a:t>No CPU involvement </a:t>
            </a:r>
            <a:r>
              <a:rPr lang="en-US" altLang="zh-CN" sz="2400" dirty="0">
                <a:latin typeface="Times New Roman" panose="02020603050405020304" pitchFamily="18" charset="0"/>
                <a:cs typeface="Times New Roman" panose="02020603050405020304" pitchFamily="18" charset="0"/>
              </a:rPr>
              <a:t>- applications can access remote memory without consuming any CPU time in the remote server. </a:t>
            </a:r>
            <a:endParaRPr lang="zh-CN" altLang="en-US" dirty="0"/>
          </a:p>
        </p:txBody>
      </p:sp>
      <p:pic>
        <p:nvPicPr>
          <p:cNvPr id="13" name="图片 12">
            <a:extLst>
              <a:ext uri="{FF2B5EF4-FFF2-40B4-BE49-F238E27FC236}">
                <a16:creationId xmlns:a16="http://schemas.microsoft.com/office/drawing/2014/main" id="{F7926052-ADBE-4C95-8D6B-C685633BF63F}"/>
              </a:ext>
            </a:extLst>
          </p:cNvPr>
          <p:cNvPicPr>
            <a:picLocks noChangeAspect="1"/>
          </p:cNvPicPr>
          <p:nvPr/>
        </p:nvPicPr>
        <p:blipFill>
          <a:blip r:embed="rId4"/>
          <a:stretch>
            <a:fillRect/>
          </a:stretch>
        </p:blipFill>
        <p:spPr>
          <a:xfrm>
            <a:off x="9100598" y="4593489"/>
            <a:ext cx="2695575" cy="685800"/>
          </a:xfrm>
          <a:prstGeom prst="rect">
            <a:avLst/>
          </a:prstGeom>
        </p:spPr>
      </p:pic>
    </p:spTree>
    <p:extLst>
      <p:ext uri="{BB962C8B-B14F-4D97-AF65-F5344CB8AC3E}">
        <p14:creationId xmlns:p14="http://schemas.microsoft.com/office/powerpoint/2010/main" val="326706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18833" y="0"/>
            <a:ext cx="2837789" cy="6858000"/>
          </a:xfrm>
          <a:custGeom>
            <a:avLst/>
            <a:gdLst>
              <a:gd name="connsiteX0" fmla="*/ 0 w 2837789"/>
              <a:gd name="connsiteY0" fmla="*/ 0 h 6858000"/>
              <a:gd name="connsiteX1" fmla="*/ 537934 w 2837789"/>
              <a:gd name="connsiteY1" fmla="*/ 0 h 6858000"/>
              <a:gd name="connsiteX2" fmla="*/ 704850 w 2837789"/>
              <a:gd name="connsiteY2" fmla="*/ 0 h 6858000"/>
              <a:gd name="connsiteX3" fmla="*/ 2837789 w 2837789"/>
              <a:gd name="connsiteY3" fmla="*/ 0 h 6858000"/>
              <a:gd name="connsiteX4" fmla="*/ 2837789 w 2837789"/>
              <a:gd name="connsiteY4" fmla="*/ 395378 h 6858000"/>
              <a:gd name="connsiteX5" fmla="*/ 2618085 w 2837789"/>
              <a:gd name="connsiteY5" fmla="*/ 417526 h 6858000"/>
              <a:gd name="connsiteX6" fmla="*/ 1747634 w 2837789"/>
              <a:gd name="connsiteY6" fmla="*/ 1485534 h 6858000"/>
              <a:gd name="connsiteX7" fmla="*/ 2618085 w 2837789"/>
              <a:gd name="connsiteY7" fmla="*/ 2553542 h 6858000"/>
              <a:gd name="connsiteX8" fmla="*/ 2837789 w 2837789"/>
              <a:gd name="connsiteY8" fmla="*/ 2575690 h 6858000"/>
              <a:gd name="connsiteX9" fmla="*/ 2837789 w 2837789"/>
              <a:gd name="connsiteY9" fmla="*/ 6858000 h 6858000"/>
              <a:gd name="connsiteX10" fmla="*/ 704850 w 2837789"/>
              <a:gd name="connsiteY10" fmla="*/ 6858000 h 6858000"/>
              <a:gd name="connsiteX11" fmla="*/ 537934 w 2837789"/>
              <a:gd name="connsiteY11" fmla="*/ 6858000 h 6858000"/>
              <a:gd name="connsiteX12" fmla="*/ 0 w 2837789"/>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7789" h="6858000">
                <a:moveTo>
                  <a:pt x="0" y="0"/>
                </a:moveTo>
                <a:lnTo>
                  <a:pt x="537934" y="0"/>
                </a:lnTo>
                <a:lnTo>
                  <a:pt x="704850" y="0"/>
                </a:lnTo>
                <a:lnTo>
                  <a:pt x="2837789" y="0"/>
                </a:lnTo>
                <a:lnTo>
                  <a:pt x="2837789" y="395378"/>
                </a:lnTo>
                <a:lnTo>
                  <a:pt x="2618085" y="417526"/>
                </a:lnTo>
                <a:cubicBezTo>
                  <a:pt x="2121320" y="519179"/>
                  <a:pt x="1747634" y="958717"/>
                  <a:pt x="1747634" y="1485534"/>
                </a:cubicBezTo>
                <a:cubicBezTo>
                  <a:pt x="1747634" y="2012352"/>
                  <a:pt x="2121320" y="2451889"/>
                  <a:pt x="2618085" y="2553542"/>
                </a:cubicBezTo>
                <a:lnTo>
                  <a:pt x="2837789" y="2575690"/>
                </a:lnTo>
                <a:lnTo>
                  <a:pt x="2837789" y="6858000"/>
                </a:lnTo>
                <a:lnTo>
                  <a:pt x="704850" y="6858000"/>
                </a:lnTo>
                <a:lnTo>
                  <a:pt x="537934" y="6858000"/>
                </a:lnTo>
                <a:lnTo>
                  <a:pt x="0" y="68580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5" name="组合 4"/>
          <p:cNvGrpSpPr/>
          <p:nvPr/>
        </p:nvGrpSpPr>
        <p:grpSpPr>
          <a:xfrm>
            <a:off x="1526670" y="293248"/>
            <a:ext cx="2384573" cy="2384573"/>
            <a:chOff x="4240335" y="3008435"/>
            <a:chExt cx="3711332" cy="3711332"/>
          </a:xfrm>
        </p:grpSpPr>
        <p:sp>
          <p:nvSpPr>
            <p:cNvPr id="6" name="椭圆 5"/>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7" name="组合 6"/>
            <p:cNvGrpSpPr/>
            <p:nvPr/>
          </p:nvGrpSpPr>
          <p:grpSpPr>
            <a:xfrm>
              <a:off x="4710169" y="3478269"/>
              <a:ext cx="2771663" cy="2771663"/>
              <a:chOff x="2193191" y="1899415"/>
              <a:chExt cx="2421376" cy="2421376"/>
            </a:xfrm>
            <a:effectLst/>
          </p:grpSpPr>
          <p:sp>
            <p:nvSpPr>
              <p:cNvPr id="8" name="椭圆 7"/>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9" name="椭圆 8"/>
              <p:cNvSpPr/>
              <p:nvPr/>
            </p:nvSpPr>
            <p:spPr>
              <a:xfrm>
                <a:off x="2345502" y="2051726"/>
                <a:ext cx="2116756" cy="2116756"/>
              </a:xfrm>
              <a:prstGeom prst="ellipse">
                <a:avLst/>
              </a:prstGeom>
              <a:solidFill>
                <a:schemeClr val="bg1">
                  <a:lumMod val="95000"/>
                </a:schemeClr>
              </a:solidFill>
              <a:ln w="50800">
                <a:noFill/>
              </a:ln>
              <a:effectLst>
                <a:outerShdw blurRad="152400" dist="762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10" name="文本框 9"/>
          <p:cNvSpPr txBox="1"/>
          <p:nvPr/>
        </p:nvSpPr>
        <p:spPr>
          <a:xfrm>
            <a:off x="3770101" y="1203314"/>
            <a:ext cx="4239532" cy="707886"/>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D6D00"/>
                </a:solidFill>
                <a:effectLst/>
                <a:uLnTx/>
                <a:uFillTx/>
                <a:latin typeface="等线" panose="02010600030101010101" pitchFamily="2" charset="-122"/>
                <a:ea typeface="等线" panose="02010600030101010101" pitchFamily="2" charset="-122"/>
                <a:cs typeface="+mn-cs"/>
              </a:rPr>
              <a:t>OUTLINE</a:t>
            </a:r>
            <a:endParaRPr kumimoji="0" lang="zh-CN" altLang="en-US" sz="4000" b="0" i="0" u="none" strike="noStrike" kern="1200" cap="none" spc="0" normalizeH="0" baseline="0" noProof="0" dirty="0">
              <a:ln>
                <a:noFill/>
              </a:ln>
              <a:solidFill>
                <a:prstClr val="black">
                  <a:lumMod val="65000"/>
                  <a:lumOff val="35000"/>
                </a:prstClr>
              </a:solidFill>
              <a:effectLst/>
              <a:uLnTx/>
              <a:uFillTx/>
              <a:latin typeface="等线" panose="02010600030101010101" pitchFamily="2" charset="-122"/>
              <a:ea typeface="等线" panose="02010600030101010101" pitchFamily="2" charset="-122"/>
              <a:cs typeface="+mn-cs"/>
            </a:endParaRPr>
          </a:p>
        </p:txBody>
      </p:sp>
      <p:sp>
        <p:nvSpPr>
          <p:cNvPr id="12" name="文本框 17"/>
          <p:cNvSpPr txBox="1"/>
          <p:nvPr/>
        </p:nvSpPr>
        <p:spPr>
          <a:xfrm>
            <a:off x="3712184" y="2282454"/>
            <a:ext cx="717848" cy="666786"/>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01</a:t>
            </a:r>
            <a:endParaRPr kumimoji="0" lang="zh-CN" altLang="en-US"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3" name="文本框 18"/>
          <p:cNvSpPr txBox="1"/>
          <p:nvPr/>
        </p:nvSpPr>
        <p:spPr>
          <a:xfrm>
            <a:off x="3712184" y="3208068"/>
            <a:ext cx="717848" cy="666786"/>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02</a:t>
            </a:r>
            <a:endParaRPr kumimoji="0" lang="zh-CN" altLang="en-US"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4" name="文本框 19"/>
          <p:cNvSpPr txBox="1"/>
          <p:nvPr/>
        </p:nvSpPr>
        <p:spPr>
          <a:xfrm>
            <a:off x="3712184" y="4133683"/>
            <a:ext cx="717848" cy="666786"/>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03</a:t>
            </a:r>
            <a:endParaRPr kumimoji="0" lang="zh-CN" altLang="en-US"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5" name="文本框 20"/>
          <p:cNvSpPr txBox="1"/>
          <p:nvPr/>
        </p:nvSpPr>
        <p:spPr>
          <a:xfrm>
            <a:off x="3712184" y="4987575"/>
            <a:ext cx="717848" cy="666786"/>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04</a:t>
            </a:r>
            <a:endParaRPr kumimoji="0" lang="zh-CN" altLang="en-US"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6" name="文本框 21"/>
          <p:cNvSpPr txBox="1"/>
          <p:nvPr/>
        </p:nvSpPr>
        <p:spPr>
          <a:xfrm>
            <a:off x="4500331" y="2343953"/>
            <a:ext cx="3834044" cy="461665"/>
          </a:xfrm>
          <a:prstGeom prst="rect">
            <a:avLst/>
          </a:prstGeom>
          <a:noFill/>
        </p:spPr>
        <p:txBody>
          <a:bodyPr wrap="square" lIns="91440" tIns="45720" rIns="91440" bIns="45720" rtlCol="0">
            <a:spAutoFit/>
          </a:bodyPr>
          <a:lstStyle/>
          <a:p>
            <a:pPr lvl="0" defTabSz="609585">
              <a:defRPr/>
            </a:pPr>
            <a:r>
              <a:rPr lang="en-US" altLang="zh-CN" sz="2400" b="1" dirty="0">
                <a:solidFill>
                  <a:prstClr val="black">
                    <a:lumMod val="75000"/>
                    <a:lumOff val="25000"/>
                  </a:prstClr>
                </a:solidFill>
                <a:latin typeface="ITC Avant Garde Std Bk" panose="020B0502020202020204" pitchFamily="34" charset="0"/>
              </a:rPr>
              <a:t>Introduction</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ITC Avant Garde Std Bk" panose="020B0502020202020204" pitchFamily="34" charset="0"/>
              <a:ea typeface="等线" panose="02010600030101010101" pitchFamily="2" charset="-122"/>
              <a:cs typeface="+mn-cs"/>
            </a:endParaRPr>
          </a:p>
        </p:txBody>
      </p:sp>
      <p:sp>
        <p:nvSpPr>
          <p:cNvPr id="17" name="文本框 22"/>
          <p:cNvSpPr txBox="1"/>
          <p:nvPr/>
        </p:nvSpPr>
        <p:spPr>
          <a:xfrm>
            <a:off x="4500331" y="4203537"/>
            <a:ext cx="4064038" cy="461665"/>
          </a:xfrm>
          <a:prstGeom prst="rect">
            <a:avLst/>
          </a:prstGeom>
          <a:noFill/>
        </p:spPr>
        <p:txBody>
          <a:bodyPr wrap="square" lIns="91440" tIns="45720" rIns="91440" bIns="45720" rtlCol="0">
            <a:spAutoFit/>
          </a:bodyPr>
          <a:lstStyle/>
          <a:p>
            <a:pPr lvl="0">
              <a:defRPr/>
            </a:pPr>
            <a:r>
              <a:rPr lang="en-US" altLang="zh-CN" sz="2400" b="1" dirty="0">
                <a:solidFill>
                  <a:prstClr val="black">
                    <a:lumMod val="75000"/>
                    <a:lumOff val="25000"/>
                  </a:prstClr>
                </a:solidFill>
                <a:latin typeface="ITC Avant Garde Std Bk" panose="020B0502020202020204" pitchFamily="34" charset="0"/>
              </a:rPr>
              <a:t>Research content</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ITC Avant Garde Std Bk" panose="020B0502020202020204" pitchFamily="34" charset="0"/>
              <a:ea typeface="等线" panose="02010600030101010101" pitchFamily="2" charset="-122"/>
              <a:cs typeface="+mn-cs"/>
            </a:endParaRPr>
          </a:p>
        </p:txBody>
      </p:sp>
      <p:sp>
        <p:nvSpPr>
          <p:cNvPr id="19" name="文本框 24"/>
          <p:cNvSpPr txBox="1"/>
          <p:nvPr/>
        </p:nvSpPr>
        <p:spPr>
          <a:xfrm>
            <a:off x="4512410" y="5057345"/>
            <a:ext cx="4263844" cy="461665"/>
          </a:xfrm>
          <a:prstGeom prst="rect">
            <a:avLst/>
          </a:prstGeom>
          <a:noFill/>
        </p:spPr>
        <p:txBody>
          <a:bodyPr wrap="square" lIns="91440" tIns="45720" rIns="91440" bIns="45720" rtlCol="0">
            <a:spAutoFit/>
          </a:bodyPr>
          <a:lstStyle/>
          <a:p>
            <a:pPr lvl="0" defTabSz="609585">
              <a:defRPr/>
            </a:pPr>
            <a:r>
              <a:rPr lang="en-US" altLang="zh-CN" sz="2400" b="1" dirty="0">
                <a:solidFill>
                  <a:prstClr val="black">
                    <a:lumMod val="75000"/>
                    <a:lumOff val="25000"/>
                  </a:prstClr>
                </a:solidFill>
                <a:latin typeface="ITC Avant Garde Std Bk" panose="020B0502020202020204" pitchFamily="34" charset="0"/>
              </a:rPr>
              <a:t>Design and implementation</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ITC Avant Garde Std Bk" panose="020B0502020202020204" pitchFamily="34" charset="0"/>
              <a:ea typeface="等线" panose="02010600030101010101" pitchFamily="2" charset="-122"/>
              <a:cs typeface="+mn-cs"/>
            </a:endParaRPr>
          </a:p>
        </p:txBody>
      </p:sp>
      <p:sp>
        <p:nvSpPr>
          <p:cNvPr id="20" name="圆角矩形 19"/>
          <p:cNvSpPr/>
          <p:nvPr/>
        </p:nvSpPr>
        <p:spPr>
          <a:xfrm>
            <a:off x="3875329" y="2922043"/>
            <a:ext cx="4263844"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1" name="圆角矩形 20"/>
          <p:cNvSpPr/>
          <p:nvPr/>
        </p:nvSpPr>
        <p:spPr>
          <a:xfrm>
            <a:off x="3875329" y="3846636"/>
            <a:ext cx="4263844"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2" name="圆角矩形 21"/>
          <p:cNvSpPr/>
          <p:nvPr/>
        </p:nvSpPr>
        <p:spPr>
          <a:xfrm>
            <a:off x="3875329" y="4767013"/>
            <a:ext cx="4263844"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3" name="圆角矩形 22"/>
          <p:cNvSpPr/>
          <p:nvPr/>
        </p:nvSpPr>
        <p:spPr>
          <a:xfrm>
            <a:off x="3875329" y="5620567"/>
            <a:ext cx="4263844"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4" name="圆角矩形 23"/>
          <p:cNvSpPr/>
          <p:nvPr/>
        </p:nvSpPr>
        <p:spPr>
          <a:xfrm>
            <a:off x="3875328" y="1972517"/>
            <a:ext cx="4856297" cy="60959"/>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5" name="文本框 24">
            <a:extLst>
              <a:ext uri="{FF2B5EF4-FFF2-40B4-BE49-F238E27FC236}">
                <a16:creationId xmlns:a16="http://schemas.microsoft.com/office/drawing/2014/main" id="{299020A7-DEEB-4A2B-928A-5604C74F5E43}"/>
              </a:ext>
            </a:extLst>
          </p:cNvPr>
          <p:cNvSpPr txBox="1"/>
          <p:nvPr/>
        </p:nvSpPr>
        <p:spPr>
          <a:xfrm>
            <a:off x="4524736" y="5956800"/>
            <a:ext cx="2778965" cy="461665"/>
          </a:xfrm>
          <a:prstGeom prst="rect">
            <a:avLst/>
          </a:prstGeom>
          <a:noFill/>
        </p:spPr>
        <p:txBody>
          <a:bodyPr wrap="square" lIns="91440" tIns="45720" rIns="91440" bIns="45720"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defTabSz="914377">
              <a:defRPr/>
            </a:pPr>
            <a:r>
              <a:rPr lang="en-US" altLang="zh-CN" sz="2400" b="1" dirty="0">
                <a:solidFill>
                  <a:prstClr val="black">
                    <a:lumMod val="75000"/>
                    <a:lumOff val="25000"/>
                  </a:prstClr>
                </a:solidFill>
                <a:latin typeface="ITC Avant Garde Std Bk" panose="020B0502020202020204" pitchFamily="34" charset="0"/>
              </a:rPr>
              <a:t>Research Plans</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ITC Avant Garde Std Bk" panose="020B0502020202020204" pitchFamily="34" charset="0"/>
              <a:ea typeface="等线" panose="02010600030101010101" pitchFamily="2" charset="-122"/>
              <a:cs typeface="+mn-cs"/>
            </a:endParaRPr>
          </a:p>
        </p:txBody>
      </p:sp>
      <p:sp>
        <p:nvSpPr>
          <p:cNvPr id="26" name="圆角矩形 22">
            <a:extLst>
              <a:ext uri="{FF2B5EF4-FFF2-40B4-BE49-F238E27FC236}">
                <a16:creationId xmlns:a16="http://schemas.microsoft.com/office/drawing/2014/main" id="{8F6CAD64-FD36-4113-AFF8-E3E5BC398FFC}"/>
              </a:ext>
            </a:extLst>
          </p:cNvPr>
          <p:cNvSpPr/>
          <p:nvPr/>
        </p:nvSpPr>
        <p:spPr>
          <a:xfrm>
            <a:off x="3836005" y="6518429"/>
            <a:ext cx="4263844"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27" name="文本框 20">
            <a:extLst>
              <a:ext uri="{FF2B5EF4-FFF2-40B4-BE49-F238E27FC236}">
                <a16:creationId xmlns:a16="http://schemas.microsoft.com/office/drawing/2014/main" id="{CC9EF88C-1604-4110-A314-D3A8CFE8EF4B}"/>
              </a:ext>
            </a:extLst>
          </p:cNvPr>
          <p:cNvSpPr txBox="1"/>
          <p:nvPr/>
        </p:nvSpPr>
        <p:spPr>
          <a:xfrm>
            <a:off x="3712184" y="5831190"/>
            <a:ext cx="717848" cy="666786"/>
          </a:xfrm>
          <a:prstGeom prst="rect">
            <a:avLst/>
          </a:prstGeom>
          <a:noFill/>
        </p:spPr>
        <p:txBody>
          <a:bodyPr wrap="square" lIns="91440" tIns="45720" rIns="91440" bIns="45720" rtlCol="0">
            <a:spAutoFit/>
          </a:bodyPr>
          <a:lstStyle>
            <a:defPPr>
              <a:defRPr lang="zh-CN"/>
            </a:defPPr>
            <a:lvl1pPr algn="ctr">
              <a:defRPr sz="2800">
                <a:solidFill>
                  <a:srgbClr val="01B3C5"/>
                </a:solidFill>
                <a:latin typeface="Impact" panose="020B0806030902050204" pitchFamily="34" charset="0"/>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05</a:t>
            </a:r>
            <a:endParaRPr kumimoji="0" lang="zh-CN" altLang="en-US" sz="3733"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28" name="文本框 24">
            <a:extLst>
              <a:ext uri="{FF2B5EF4-FFF2-40B4-BE49-F238E27FC236}">
                <a16:creationId xmlns:a16="http://schemas.microsoft.com/office/drawing/2014/main" id="{55BE0D64-DDEB-4276-A579-9FC5FFDB641C}"/>
              </a:ext>
            </a:extLst>
          </p:cNvPr>
          <p:cNvSpPr txBox="1"/>
          <p:nvPr/>
        </p:nvSpPr>
        <p:spPr>
          <a:xfrm>
            <a:off x="4500331" y="3296520"/>
            <a:ext cx="4953189" cy="461665"/>
          </a:xfrm>
          <a:prstGeom prst="rect">
            <a:avLst/>
          </a:prstGeom>
          <a:noFill/>
        </p:spPr>
        <p:txBody>
          <a:bodyPr wrap="square" lIns="91440" tIns="45720" rIns="91440" bIns="45720" rtlCol="0">
            <a:spAutoFit/>
          </a:bodyPr>
          <a:lstStyle/>
          <a:p>
            <a:pPr lvl="0" defTabSz="609585">
              <a:defRPr/>
            </a:pPr>
            <a:r>
              <a:rPr lang="en-US" altLang="zh-CN" sz="2400" b="1" dirty="0">
                <a:solidFill>
                  <a:prstClr val="black">
                    <a:lumMod val="75000"/>
                    <a:lumOff val="25000"/>
                  </a:prstClr>
                </a:solidFill>
                <a:latin typeface="ITC Avant Garde Std Bk" panose="020B0502020202020204" pitchFamily="34" charset="0"/>
              </a:rPr>
              <a:t>Literature review</a:t>
            </a:r>
            <a:endParaRPr kumimoji="0" lang="en-US" altLang="zh-CN" sz="2400" b="1" i="0" u="none" strike="noStrike" kern="1200" cap="none" spc="0" normalizeH="0" baseline="0" noProof="0" dirty="0">
              <a:ln>
                <a:noFill/>
              </a:ln>
              <a:solidFill>
                <a:prstClr val="black">
                  <a:lumMod val="75000"/>
                  <a:lumOff val="25000"/>
                </a:prstClr>
              </a:solidFill>
              <a:effectLst/>
              <a:uLnTx/>
              <a:uFillTx/>
              <a:latin typeface="ITC Avant Garde Std Bk" panose="020B0502020202020204" pitchFamily="34" charset="0"/>
              <a:ea typeface="等线" panose="02010600030101010101" pitchFamily="2" charset="-122"/>
              <a:cs typeface="+mn-cs"/>
            </a:endParaRPr>
          </a:p>
        </p:txBody>
      </p:sp>
      <p:pic>
        <p:nvPicPr>
          <p:cNvPr id="29" name="Picture 28">
            <a:extLst>
              <a:ext uri="{FF2B5EF4-FFF2-40B4-BE49-F238E27FC236}">
                <a16:creationId xmlns:a16="http://schemas.microsoft.com/office/drawing/2014/main" id="{E271E3BF-61DE-4773-9AA0-535F7CF4821B}"/>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0719" y="602458"/>
            <a:ext cx="1951630" cy="1780825"/>
          </a:xfrm>
          <a:prstGeom prst="rect">
            <a:avLst/>
          </a:prstGeom>
        </p:spPr>
      </p:pic>
    </p:spTree>
    <p:extLst>
      <p:ext uri="{BB962C8B-B14F-4D97-AF65-F5344CB8AC3E}">
        <p14:creationId xmlns:p14="http://schemas.microsoft.com/office/powerpoint/2010/main" val="159747460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AC00308-FF28-40AF-9515-C4BC3D6FFB75}"/>
              </a:ext>
            </a:extLst>
          </p:cNvPr>
          <p:cNvPicPr>
            <a:picLocks noChangeAspect="1"/>
          </p:cNvPicPr>
          <p:nvPr/>
        </p:nvPicPr>
        <p:blipFill>
          <a:blip r:embed="rId3"/>
          <a:stretch>
            <a:fillRect/>
          </a:stretch>
        </p:blipFill>
        <p:spPr>
          <a:xfrm>
            <a:off x="1334921" y="1200722"/>
            <a:ext cx="9522158" cy="4866506"/>
          </a:xfrm>
          <a:prstGeom prst="rect">
            <a:avLst/>
          </a:prstGeom>
        </p:spPr>
      </p:pic>
      <p:cxnSp>
        <p:nvCxnSpPr>
          <p:cNvPr id="5" name="直接连接符 4">
            <a:extLst>
              <a:ext uri="{FF2B5EF4-FFF2-40B4-BE49-F238E27FC236}">
                <a16:creationId xmlns:a16="http://schemas.microsoft.com/office/drawing/2014/main" id="{861D1DC1-51D6-40C7-B363-F19DFEE4550D}"/>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263A7327-8B0A-40C2-B6DE-E968C21119FC}"/>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TextBox 34">
            <a:extLst>
              <a:ext uri="{FF2B5EF4-FFF2-40B4-BE49-F238E27FC236}">
                <a16:creationId xmlns:a16="http://schemas.microsoft.com/office/drawing/2014/main" id="{288325CA-9153-4723-A4F8-6E26EB84B5E7}"/>
              </a:ext>
            </a:extLst>
          </p:cNvPr>
          <p:cNvSpPr txBox="1"/>
          <p:nvPr/>
        </p:nvSpPr>
        <p:spPr>
          <a:xfrm>
            <a:off x="1226684" y="213720"/>
            <a:ext cx="1393330"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RDMA</a:t>
            </a:r>
          </a:p>
        </p:txBody>
      </p:sp>
      <p:pic>
        <p:nvPicPr>
          <p:cNvPr id="8" name="Picture 6">
            <a:extLst>
              <a:ext uri="{FF2B5EF4-FFF2-40B4-BE49-F238E27FC236}">
                <a16:creationId xmlns:a16="http://schemas.microsoft.com/office/drawing/2014/main" id="{CB2A4965-3156-4724-A951-FE9E53A3CCB7}"/>
              </a:ext>
            </a:extLst>
          </p:cNvPr>
          <p:cNvPicPr>
            <a:picLocks noChangeAspect="1"/>
          </p:cNvPicPr>
          <p:nvPr/>
        </p:nvPicPr>
        <p:blipFill rotWithShape="1">
          <a:blip r:embed="rId4">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2" name="图片 1">
            <a:extLst>
              <a:ext uri="{FF2B5EF4-FFF2-40B4-BE49-F238E27FC236}">
                <a16:creationId xmlns:a16="http://schemas.microsoft.com/office/drawing/2014/main" id="{FFA52FF5-0065-414E-8B3D-906E3910187F}"/>
              </a:ext>
            </a:extLst>
          </p:cNvPr>
          <p:cNvPicPr>
            <a:picLocks noChangeAspect="1"/>
          </p:cNvPicPr>
          <p:nvPr/>
        </p:nvPicPr>
        <p:blipFill>
          <a:blip r:embed="rId5"/>
          <a:stretch>
            <a:fillRect/>
          </a:stretch>
        </p:blipFill>
        <p:spPr>
          <a:xfrm>
            <a:off x="1504102" y="1576862"/>
            <a:ext cx="9183796" cy="4317680"/>
          </a:xfrm>
          <a:prstGeom prst="rect">
            <a:avLst/>
          </a:prstGeom>
        </p:spPr>
      </p:pic>
    </p:spTree>
    <p:extLst>
      <p:ext uri="{BB962C8B-B14F-4D97-AF65-F5344CB8AC3E}">
        <p14:creationId xmlns:p14="http://schemas.microsoft.com/office/powerpoint/2010/main" val="167260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61D1DC1-51D6-40C7-B363-F19DFEE4550D}"/>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263A7327-8B0A-40C2-B6DE-E968C21119FC}"/>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TextBox 34">
            <a:extLst>
              <a:ext uri="{FF2B5EF4-FFF2-40B4-BE49-F238E27FC236}">
                <a16:creationId xmlns:a16="http://schemas.microsoft.com/office/drawing/2014/main" id="{288325CA-9153-4723-A4F8-6E26EB84B5E7}"/>
              </a:ext>
            </a:extLst>
          </p:cNvPr>
          <p:cNvSpPr txBox="1"/>
          <p:nvPr/>
        </p:nvSpPr>
        <p:spPr>
          <a:xfrm>
            <a:off x="1226684" y="213720"/>
            <a:ext cx="1393330"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RDMA</a:t>
            </a:r>
          </a:p>
        </p:txBody>
      </p:sp>
      <p:pic>
        <p:nvPicPr>
          <p:cNvPr id="8" name="Picture 6">
            <a:extLst>
              <a:ext uri="{FF2B5EF4-FFF2-40B4-BE49-F238E27FC236}">
                <a16:creationId xmlns:a16="http://schemas.microsoft.com/office/drawing/2014/main" id="{CB2A4965-3156-4724-A951-FE9E53A3CCB7}"/>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9" name="图片 8">
            <a:extLst>
              <a:ext uri="{FF2B5EF4-FFF2-40B4-BE49-F238E27FC236}">
                <a16:creationId xmlns:a16="http://schemas.microsoft.com/office/drawing/2014/main" id="{21C67E09-F64F-4556-A426-92B4AC01EE71}"/>
              </a:ext>
            </a:extLst>
          </p:cNvPr>
          <p:cNvPicPr>
            <a:picLocks noChangeAspect="1"/>
          </p:cNvPicPr>
          <p:nvPr/>
        </p:nvPicPr>
        <p:blipFill>
          <a:blip r:embed="rId4"/>
          <a:stretch>
            <a:fillRect/>
          </a:stretch>
        </p:blipFill>
        <p:spPr>
          <a:xfrm>
            <a:off x="1707947" y="1281096"/>
            <a:ext cx="7671221" cy="4744752"/>
          </a:xfrm>
          <a:prstGeom prst="rect">
            <a:avLst/>
          </a:prstGeom>
        </p:spPr>
      </p:pic>
    </p:spTree>
    <p:extLst>
      <p:ext uri="{BB962C8B-B14F-4D97-AF65-F5344CB8AC3E}">
        <p14:creationId xmlns:p14="http://schemas.microsoft.com/office/powerpoint/2010/main" val="131382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6670" y="1666124"/>
            <a:ext cx="2384573" cy="2384573"/>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9" name="任意多边形 8"/>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圆角矩形 9"/>
          <p:cNvSpPr/>
          <p:nvPr/>
        </p:nvSpPr>
        <p:spPr>
          <a:xfrm>
            <a:off x="4001461" y="4379076"/>
            <a:ext cx="6838231"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1" name="文本框 10"/>
          <p:cNvSpPr txBox="1"/>
          <p:nvPr/>
        </p:nvSpPr>
        <p:spPr>
          <a:xfrm>
            <a:off x="3855887" y="2092178"/>
            <a:ext cx="4805036" cy="1569660"/>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PART 04</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2" name="文本框 11"/>
          <p:cNvSpPr txBox="1"/>
          <p:nvPr/>
        </p:nvSpPr>
        <p:spPr>
          <a:xfrm>
            <a:off x="3865854" y="3777734"/>
            <a:ext cx="4795068" cy="523220"/>
          </a:xfrm>
          <a:prstGeom prst="rect">
            <a:avLst/>
          </a:prstGeom>
          <a:noFill/>
        </p:spPr>
        <p:txBody>
          <a:bodyPr wrap="square" rtlCol="0">
            <a:spAutoFit/>
          </a:bodyPr>
          <a:lstStyle/>
          <a:p>
            <a:pPr lvl="0" defTabSz="609585">
              <a:defRPr/>
            </a:pPr>
            <a:r>
              <a:rPr lang="en-US" altLang="zh-CN" sz="2800" b="1" dirty="0">
                <a:solidFill>
                  <a:prstClr val="black">
                    <a:lumMod val="75000"/>
                    <a:lumOff val="25000"/>
                  </a:prstClr>
                </a:solidFill>
                <a:latin typeface="ITC Avant Garde Std Bk" panose="020B0502020202020204" pitchFamily="34" charset="0"/>
              </a:rPr>
              <a:t>Design and implementation</a:t>
            </a:r>
          </a:p>
        </p:txBody>
      </p:sp>
      <p:pic>
        <p:nvPicPr>
          <p:cNvPr id="3" name="Picture 2">
            <a:extLst>
              <a:ext uri="{FF2B5EF4-FFF2-40B4-BE49-F238E27FC236}">
                <a16:creationId xmlns:a16="http://schemas.microsoft.com/office/drawing/2014/main" id="{E271E3BF-61DE-4773-9AA0-535F7CF4821B}"/>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Tree>
    <p:extLst>
      <p:ext uri="{BB962C8B-B14F-4D97-AF65-F5344CB8AC3E}">
        <p14:creationId xmlns:p14="http://schemas.microsoft.com/office/powerpoint/2010/main" val="30540193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5CA6C379-34C4-43B1-96D5-4978F834F2F0}"/>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3BA123F7-1875-46B3-A340-0DEC53DFB302}"/>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1" name="TextBox 34">
            <a:extLst>
              <a:ext uri="{FF2B5EF4-FFF2-40B4-BE49-F238E27FC236}">
                <a16:creationId xmlns:a16="http://schemas.microsoft.com/office/drawing/2014/main" id="{210492AE-A998-4C4D-A69F-2D35273835A0}"/>
              </a:ext>
            </a:extLst>
          </p:cNvPr>
          <p:cNvSpPr txBox="1"/>
          <p:nvPr/>
        </p:nvSpPr>
        <p:spPr>
          <a:xfrm>
            <a:off x="1226684" y="213720"/>
            <a:ext cx="3347776" cy="584775"/>
          </a:xfrm>
          <a:prstGeom prst="rect">
            <a:avLst/>
          </a:prstGeom>
          <a:noFill/>
        </p:spPr>
        <p:txBody>
          <a:bodyPr wrap="none" rtlCol="0">
            <a:spAutoFit/>
          </a:bodyPr>
          <a:lstStyle/>
          <a:p>
            <a:pPr lvl="0" defTabSz="609585">
              <a:defRPr/>
            </a:pPr>
            <a:r>
              <a:rPr lang="en-US" altLang="zh-CN" sz="3200" b="1" dirty="0">
                <a:solidFill>
                  <a:prstClr val="black">
                    <a:lumMod val="75000"/>
                    <a:lumOff val="25000"/>
                  </a:prstClr>
                </a:solidFill>
                <a:latin typeface="ITC Avant Garde Std Bk" panose="020B0502020202020204" pitchFamily="34" charset="0"/>
              </a:rPr>
              <a:t>Preliminary design</a:t>
            </a:r>
          </a:p>
        </p:txBody>
      </p:sp>
      <p:pic>
        <p:nvPicPr>
          <p:cNvPr id="13" name="Picture 6">
            <a:extLst>
              <a:ext uri="{FF2B5EF4-FFF2-40B4-BE49-F238E27FC236}">
                <a16:creationId xmlns:a16="http://schemas.microsoft.com/office/drawing/2014/main" id="{5C15B748-E001-4724-8B65-2BD424C2ABC6}"/>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18" name="图片 17">
            <a:extLst>
              <a:ext uri="{FF2B5EF4-FFF2-40B4-BE49-F238E27FC236}">
                <a16:creationId xmlns:a16="http://schemas.microsoft.com/office/drawing/2014/main" id="{BA2185F6-E8B3-447F-AD98-C885A99AEF3C}"/>
              </a:ext>
            </a:extLst>
          </p:cNvPr>
          <p:cNvPicPr/>
          <p:nvPr/>
        </p:nvPicPr>
        <p:blipFill>
          <a:blip r:embed="rId4"/>
          <a:stretch>
            <a:fillRect/>
          </a:stretch>
        </p:blipFill>
        <p:spPr>
          <a:xfrm>
            <a:off x="536403" y="1425008"/>
            <a:ext cx="5710110" cy="4007984"/>
          </a:xfrm>
          <a:prstGeom prst="rect">
            <a:avLst/>
          </a:prstGeom>
        </p:spPr>
      </p:pic>
      <p:sp>
        <p:nvSpPr>
          <p:cNvPr id="19" name="矩形 18">
            <a:extLst>
              <a:ext uri="{FF2B5EF4-FFF2-40B4-BE49-F238E27FC236}">
                <a16:creationId xmlns:a16="http://schemas.microsoft.com/office/drawing/2014/main" id="{EE43FCAB-A6BF-4DCA-B1DD-7482EDE8B89C}"/>
              </a:ext>
            </a:extLst>
          </p:cNvPr>
          <p:cNvSpPr/>
          <p:nvPr/>
        </p:nvSpPr>
        <p:spPr>
          <a:xfrm>
            <a:off x="2730584" y="5841182"/>
            <a:ext cx="7989098" cy="400110"/>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Network performance measurement tool preliminary design architecture</a:t>
            </a:r>
          </a:p>
        </p:txBody>
      </p:sp>
      <p:graphicFrame>
        <p:nvGraphicFramePr>
          <p:cNvPr id="20" name="表格 19">
            <a:extLst>
              <a:ext uri="{FF2B5EF4-FFF2-40B4-BE49-F238E27FC236}">
                <a16:creationId xmlns:a16="http://schemas.microsoft.com/office/drawing/2014/main" id="{246A39D4-188F-47C8-A7C2-BFB909909A52}"/>
              </a:ext>
            </a:extLst>
          </p:cNvPr>
          <p:cNvGraphicFramePr>
            <a:graphicFrameLocks noGrp="1"/>
          </p:cNvGraphicFramePr>
          <p:nvPr>
            <p:extLst>
              <p:ext uri="{D42A27DB-BD31-4B8C-83A1-F6EECF244321}">
                <p14:modId xmlns:p14="http://schemas.microsoft.com/office/powerpoint/2010/main" val="834624161"/>
              </p:ext>
            </p:extLst>
          </p:nvPr>
        </p:nvGraphicFramePr>
        <p:xfrm>
          <a:off x="6246513" y="2320831"/>
          <a:ext cx="5802052" cy="2123440"/>
        </p:xfrm>
        <a:graphic>
          <a:graphicData uri="http://schemas.openxmlformats.org/drawingml/2006/table">
            <a:tbl>
              <a:tblPr firstRow="1" bandRow="1">
                <a:tableStyleId>{5C22544A-7EE6-4342-B048-85BDC9FD1C3A}</a:tableStyleId>
              </a:tblPr>
              <a:tblGrid>
                <a:gridCol w="1396725">
                  <a:extLst>
                    <a:ext uri="{9D8B030D-6E8A-4147-A177-3AD203B41FA5}">
                      <a16:colId xmlns:a16="http://schemas.microsoft.com/office/drawing/2014/main" val="1676057404"/>
                    </a:ext>
                  </a:extLst>
                </a:gridCol>
                <a:gridCol w="1796108">
                  <a:extLst>
                    <a:ext uri="{9D8B030D-6E8A-4147-A177-3AD203B41FA5}">
                      <a16:colId xmlns:a16="http://schemas.microsoft.com/office/drawing/2014/main" val="2736970536"/>
                    </a:ext>
                  </a:extLst>
                </a:gridCol>
                <a:gridCol w="1378844">
                  <a:extLst>
                    <a:ext uri="{9D8B030D-6E8A-4147-A177-3AD203B41FA5}">
                      <a16:colId xmlns:a16="http://schemas.microsoft.com/office/drawing/2014/main" val="2599446742"/>
                    </a:ext>
                  </a:extLst>
                </a:gridCol>
                <a:gridCol w="1230375">
                  <a:extLst>
                    <a:ext uri="{9D8B030D-6E8A-4147-A177-3AD203B41FA5}">
                      <a16:colId xmlns:a16="http://schemas.microsoft.com/office/drawing/2014/main" val="1073303027"/>
                    </a:ext>
                  </a:extLst>
                </a:gridCol>
              </a:tblGrid>
              <a:tr h="370840">
                <a:tc>
                  <a:txBody>
                    <a:bodyPr/>
                    <a:lstStyle/>
                    <a:p>
                      <a:r>
                        <a:rPr lang="en-US" altLang="zh-CN" sz="1600" dirty="0"/>
                        <a:t>Application layer protocol</a:t>
                      </a:r>
                      <a:endParaRPr lang="zh-CN" altLang="en-US" sz="1600" dirty="0"/>
                    </a:p>
                  </a:txBody>
                  <a:tcPr/>
                </a:tc>
                <a:tc>
                  <a:txBody>
                    <a:bodyPr/>
                    <a:lstStyle/>
                    <a:p>
                      <a:r>
                        <a:rPr lang="en-US" altLang="zh-CN" dirty="0"/>
                        <a:t>Measurement mode</a:t>
                      </a:r>
                      <a:endParaRPr lang="zh-CN" altLang="en-US" dirty="0"/>
                    </a:p>
                  </a:txBody>
                  <a:tcPr/>
                </a:tc>
                <a:tc>
                  <a:txBody>
                    <a:bodyPr/>
                    <a:lstStyle/>
                    <a:p>
                      <a:pPr algn="ctr"/>
                      <a:r>
                        <a:rPr lang="en-US" altLang="zh-CN" dirty="0"/>
                        <a:t>requirement</a:t>
                      </a:r>
                      <a:endParaRPr lang="zh-CN" altLang="en-US" dirty="0"/>
                    </a:p>
                  </a:txBody>
                  <a:tcPr/>
                </a:tc>
                <a:tc>
                  <a:txBody>
                    <a:bodyPr/>
                    <a:lstStyle/>
                    <a:p>
                      <a:pPr algn="ctr"/>
                      <a:r>
                        <a:rPr lang="en-US" altLang="zh-CN" dirty="0"/>
                        <a:t>API</a:t>
                      </a:r>
                      <a:endParaRPr lang="zh-CN" altLang="en-US" dirty="0"/>
                    </a:p>
                  </a:txBody>
                  <a:tcPr/>
                </a:tc>
                <a:extLst>
                  <a:ext uri="{0D108BD9-81ED-4DB2-BD59-A6C34878D82A}">
                    <a16:rowId xmlns:a16="http://schemas.microsoft.com/office/drawing/2014/main" val="2504853901"/>
                  </a:ext>
                </a:extLst>
              </a:tr>
              <a:tr h="370840">
                <a:tc>
                  <a:txBody>
                    <a:bodyPr/>
                    <a:lstStyle/>
                    <a:p>
                      <a:pPr algn="ctr"/>
                      <a:r>
                        <a:rPr lang="en-US" altLang="zh-CN" dirty="0"/>
                        <a:t>HTTP</a:t>
                      </a:r>
                    </a:p>
                  </a:txBody>
                  <a:tcPr/>
                </a:tc>
                <a:tc>
                  <a:txBody>
                    <a:bodyPr/>
                    <a:lstStyle/>
                    <a:p>
                      <a:r>
                        <a:rPr lang="en-US" altLang="zh-CN" dirty="0"/>
                        <a:t>Non-cooperative</a:t>
                      </a:r>
                      <a:endParaRPr lang="zh-CN" altLang="en-US" dirty="0"/>
                    </a:p>
                  </a:txBody>
                  <a:tcPr/>
                </a:tc>
                <a:tc>
                  <a:txBody>
                    <a:bodyPr/>
                    <a:lstStyle/>
                    <a:p>
                      <a:r>
                        <a:rPr lang="en-US" altLang="zh-CN" dirty="0"/>
                        <a:t>HTTP Server</a:t>
                      </a:r>
                      <a:endParaRPr lang="zh-CN" altLang="en-US" dirty="0"/>
                    </a:p>
                  </a:txBody>
                  <a:tcPr/>
                </a:tc>
                <a:tc>
                  <a:txBody>
                    <a:bodyPr/>
                    <a:lstStyle/>
                    <a:p>
                      <a:r>
                        <a:rPr lang="en-US" altLang="zh-CN" dirty="0"/>
                        <a:t>Raw socket</a:t>
                      </a:r>
                      <a:endParaRPr lang="zh-CN" altLang="en-US" dirty="0"/>
                    </a:p>
                  </a:txBody>
                  <a:tcPr/>
                </a:tc>
                <a:extLst>
                  <a:ext uri="{0D108BD9-81ED-4DB2-BD59-A6C34878D82A}">
                    <a16:rowId xmlns:a16="http://schemas.microsoft.com/office/drawing/2014/main" val="2692131529"/>
                  </a:ext>
                </a:extLst>
              </a:tr>
              <a:tr h="370840">
                <a:tc>
                  <a:txBody>
                    <a:bodyPr/>
                    <a:lstStyle/>
                    <a:p>
                      <a:pPr algn="ctr"/>
                      <a:r>
                        <a:rPr lang="en-US" altLang="zh-CN" dirty="0"/>
                        <a:t>iSCSI</a:t>
                      </a:r>
                      <a:endParaRPr lang="zh-CN" altLang="en-US" dirty="0"/>
                    </a:p>
                  </a:txBody>
                  <a:tcPr/>
                </a:tc>
                <a:tc>
                  <a:txBody>
                    <a:bodyPr/>
                    <a:lstStyle/>
                    <a:p>
                      <a:r>
                        <a:rPr lang="en-US" altLang="zh-CN" dirty="0"/>
                        <a:t>cooperative</a:t>
                      </a:r>
                      <a:endParaRPr lang="zh-CN" altLang="en-US" dirty="0"/>
                    </a:p>
                  </a:txBody>
                  <a:tcPr/>
                </a:tc>
                <a:tc>
                  <a:txBody>
                    <a:bodyPr/>
                    <a:lstStyle/>
                    <a:p>
                      <a:r>
                        <a:rPr lang="en-US" altLang="zh-CN" dirty="0"/>
                        <a:t>Agent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Raw socket</a:t>
                      </a:r>
                      <a:endParaRPr lang="zh-CN" altLang="en-US" dirty="0"/>
                    </a:p>
                  </a:txBody>
                  <a:tcPr/>
                </a:tc>
                <a:extLst>
                  <a:ext uri="{0D108BD9-81ED-4DB2-BD59-A6C34878D82A}">
                    <a16:rowId xmlns:a16="http://schemas.microsoft.com/office/drawing/2014/main" val="3504386033"/>
                  </a:ext>
                </a:extLst>
              </a:tr>
              <a:tr h="370840">
                <a:tc>
                  <a:txBody>
                    <a:bodyPr/>
                    <a:lstStyle/>
                    <a:p>
                      <a:pPr algn="ctr"/>
                      <a:r>
                        <a:rPr lang="en-US" altLang="zh-CN" dirty="0"/>
                        <a:t>General TCP</a:t>
                      </a:r>
                      <a:endParaRPr lang="zh-CN" altLang="en-US" dirty="0"/>
                    </a:p>
                  </a:txBody>
                  <a:tcPr/>
                </a:tc>
                <a:tc>
                  <a:txBody>
                    <a:bodyPr/>
                    <a:lstStyle/>
                    <a:p>
                      <a:r>
                        <a:rPr lang="en-US" altLang="zh-CN" dirty="0"/>
                        <a:t>cooperative</a:t>
                      </a:r>
                      <a:endParaRPr lang="zh-CN" altLang="en-US" dirty="0"/>
                    </a:p>
                  </a:txBody>
                  <a:tcPr/>
                </a:tc>
                <a:tc>
                  <a:txBody>
                    <a:bodyPr/>
                    <a:lstStyle/>
                    <a:p>
                      <a:r>
                        <a:rPr lang="en-US" altLang="zh-CN" dirty="0"/>
                        <a:t>Agent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Raw socket</a:t>
                      </a:r>
                      <a:endParaRPr lang="zh-CN" altLang="en-US" dirty="0"/>
                    </a:p>
                  </a:txBody>
                  <a:tcPr/>
                </a:tc>
                <a:extLst>
                  <a:ext uri="{0D108BD9-81ED-4DB2-BD59-A6C34878D82A}">
                    <a16:rowId xmlns:a16="http://schemas.microsoft.com/office/drawing/2014/main" val="333269783"/>
                  </a:ext>
                </a:extLst>
              </a:tr>
              <a:tr h="370840">
                <a:tc>
                  <a:txBody>
                    <a:bodyPr/>
                    <a:lstStyle/>
                    <a:p>
                      <a:pPr algn="ctr"/>
                      <a:r>
                        <a:rPr lang="en-US" altLang="zh-CN" dirty="0"/>
                        <a:t>RDMA</a:t>
                      </a:r>
                      <a:endParaRPr lang="zh-CN" altLang="en-US" dirty="0"/>
                    </a:p>
                  </a:txBody>
                  <a:tcPr/>
                </a:tc>
                <a:tc>
                  <a:txBody>
                    <a:bodyPr/>
                    <a:lstStyle/>
                    <a:p>
                      <a:r>
                        <a:rPr lang="en-US" altLang="zh-CN" dirty="0"/>
                        <a:t>cooperative</a:t>
                      </a:r>
                      <a:endParaRPr lang="zh-CN" altLang="en-US" dirty="0"/>
                    </a:p>
                  </a:txBody>
                  <a:tcPr/>
                </a:tc>
                <a:tc>
                  <a:txBody>
                    <a:bodyPr/>
                    <a:lstStyle/>
                    <a:p>
                      <a:r>
                        <a:rPr lang="en-US" altLang="zh-CN" dirty="0"/>
                        <a:t>Agent</a:t>
                      </a:r>
                      <a:endParaRPr lang="zh-CN" altLang="en-US" dirty="0"/>
                    </a:p>
                  </a:txBody>
                  <a:tcPr/>
                </a:tc>
                <a:tc>
                  <a:txBody>
                    <a:bodyPr/>
                    <a:lstStyle/>
                    <a:p>
                      <a:r>
                        <a:rPr lang="en-US" altLang="zh-CN" dirty="0"/>
                        <a:t>Verbs API</a:t>
                      </a:r>
                      <a:endParaRPr lang="zh-CN" altLang="en-US" dirty="0"/>
                    </a:p>
                  </a:txBody>
                  <a:tcPr/>
                </a:tc>
                <a:extLst>
                  <a:ext uri="{0D108BD9-81ED-4DB2-BD59-A6C34878D82A}">
                    <a16:rowId xmlns:a16="http://schemas.microsoft.com/office/drawing/2014/main" val="8373982"/>
                  </a:ext>
                </a:extLst>
              </a:tr>
            </a:tbl>
          </a:graphicData>
        </a:graphic>
      </p:graphicFrame>
    </p:spTree>
    <p:extLst>
      <p:ext uri="{BB962C8B-B14F-4D97-AF65-F5344CB8AC3E}">
        <p14:creationId xmlns:p14="http://schemas.microsoft.com/office/powerpoint/2010/main" val="1229618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对象 14">
            <a:extLst>
              <a:ext uri="{FF2B5EF4-FFF2-40B4-BE49-F238E27FC236}">
                <a16:creationId xmlns:a16="http://schemas.microsoft.com/office/drawing/2014/main" id="{AF89D8E8-D889-4B23-8E88-AA1A82D0496C}"/>
              </a:ext>
            </a:extLst>
          </p:cNvPr>
          <p:cNvGraphicFramePr>
            <a:graphicFrameLocks noChangeAspect="1"/>
          </p:cNvGraphicFramePr>
          <p:nvPr>
            <p:extLst>
              <p:ext uri="{D42A27DB-BD31-4B8C-83A1-F6EECF244321}">
                <p14:modId xmlns:p14="http://schemas.microsoft.com/office/powerpoint/2010/main" val="2356008184"/>
              </p:ext>
            </p:extLst>
          </p:nvPr>
        </p:nvGraphicFramePr>
        <p:xfrm>
          <a:off x="598236" y="1202231"/>
          <a:ext cx="6438900" cy="4457700"/>
        </p:xfrm>
        <a:graphic>
          <a:graphicData uri="http://schemas.openxmlformats.org/presentationml/2006/ole">
            <mc:AlternateContent xmlns:mc="http://schemas.openxmlformats.org/markup-compatibility/2006">
              <mc:Choice xmlns:v="urn:schemas-microsoft-com:vml" Requires="v">
                <p:oleObj spid="_x0000_s1066" name="Visio" r:id="rId4" imgW="6438678" imgH="4457898" progId="Visio.Drawing.15">
                  <p:embed/>
                </p:oleObj>
              </mc:Choice>
              <mc:Fallback>
                <p:oleObj name="Visio" r:id="rId4" imgW="6438678" imgH="4457898" progId="Visio.Drawing.15">
                  <p:embed/>
                  <p:pic>
                    <p:nvPicPr>
                      <p:cNvPr id="0" name=""/>
                      <p:cNvPicPr/>
                      <p:nvPr/>
                    </p:nvPicPr>
                    <p:blipFill>
                      <a:blip r:embed="rId5"/>
                      <a:stretch>
                        <a:fillRect/>
                      </a:stretch>
                    </p:blipFill>
                    <p:spPr>
                      <a:xfrm>
                        <a:off x="598236" y="1202231"/>
                        <a:ext cx="6438900" cy="4457700"/>
                      </a:xfrm>
                      <a:prstGeom prst="rect">
                        <a:avLst/>
                      </a:prstGeom>
                    </p:spPr>
                  </p:pic>
                </p:oleObj>
              </mc:Fallback>
            </mc:AlternateContent>
          </a:graphicData>
        </a:graphic>
      </p:graphicFrame>
      <p:cxnSp>
        <p:nvCxnSpPr>
          <p:cNvPr id="4" name="直接连接符 3">
            <a:extLst>
              <a:ext uri="{FF2B5EF4-FFF2-40B4-BE49-F238E27FC236}">
                <a16:creationId xmlns:a16="http://schemas.microsoft.com/office/drawing/2014/main" id="{37D472E0-0D6C-4796-A945-5EB00604BB1A}"/>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2823B10-B6E0-46C5-8BE0-7E8BD9126097}"/>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402E932A-F4EE-494E-91D3-70ECA44D77DC}"/>
              </a:ext>
            </a:extLst>
          </p:cNvPr>
          <p:cNvSpPr txBox="1"/>
          <p:nvPr/>
        </p:nvSpPr>
        <p:spPr>
          <a:xfrm>
            <a:off x="1226684" y="213720"/>
            <a:ext cx="1187954" cy="584775"/>
          </a:xfrm>
          <a:prstGeom prst="rect">
            <a:avLst/>
          </a:prstGeom>
          <a:noFill/>
        </p:spPr>
        <p:txBody>
          <a:bodyPr wrap="none" rtlCol="0">
            <a:spAutoFit/>
          </a:bodyPr>
          <a:lstStyle/>
          <a:p>
            <a:pPr lvl="0" defTabSz="609585">
              <a:defRPr/>
            </a:pPr>
            <a:r>
              <a:rPr lang="en-US" altLang="zh-CN" sz="3200" b="1" dirty="0">
                <a:solidFill>
                  <a:prstClr val="black">
                    <a:lumMod val="75000"/>
                    <a:lumOff val="25000"/>
                  </a:prstClr>
                </a:solidFill>
                <a:latin typeface="ITC Avant Garde Std Bk" panose="020B0502020202020204" pitchFamily="34" charset="0"/>
              </a:rPr>
              <a:t>Agent</a:t>
            </a:r>
          </a:p>
        </p:txBody>
      </p:sp>
      <p:pic>
        <p:nvPicPr>
          <p:cNvPr id="7" name="Picture 6">
            <a:extLst>
              <a:ext uri="{FF2B5EF4-FFF2-40B4-BE49-F238E27FC236}">
                <a16:creationId xmlns:a16="http://schemas.microsoft.com/office/drawing/2014/main" id="{75132D5C-8192-410C-9C1C-1B608D54C10F}"/>
              </a:ext>
            </a:extLst>
          </p:cNvPr>
          <p:cNvPicPr>
            <a:picLocks noChangeAspect="1"/>
          </p:cNvPicPr>
          <p:nvPr/>
        </p:nvPicPr>
        <p:blipFill rotWithShape="1">
          <a:blip r:embed="rId6">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13" name="图片 12">
            <a:extLst>
              <a:ext uri="{FF2B5EF4-FFF2-40B4-BE49-F238E27FC236}">
                <a16:creationId xmlns:a16="http://schemas.microsoft.com/office/drawing/2014/main" id="{B452D68E-6F67-47AE-BC03-22008D9C18AE}"/>
              </a:ext>
            </a:extLst>
          </p:cNvPr>
          <p:cNvPicPr>
            <a:picLocks noChangeAspect="1"/>
          </p:cNvPicPr>
          <p:nvPr/>
        </p:nvPicPr>
        <p:blipFill>
          <a:blip r:embed="rId7"/>
          <a:stretch>
            <a:fillRect/>
          </a:stretch>
        </p:blipFill>
        <p:spPr>
          <a:xfrm>
            <a:off x="7670469" y="1202231"/>
            <a:ext cx="3834522" cy="3079627"/>
          </a:xfrm>
          <a:prstGeom prst="rect">
            <a:avLst/>
          </a:prstGeom>
        </p:spPr>
      </p:pic>
      <p:pic>
        <p:nvPicPr>
          <p:cNvPr id="14" name="图片 13">
            <a:extLst>
              <a:ext uri="{FF2B5EF4-FFF2-40B4-BE49-F238E27FC236}">
                <a16:creationId xmlns:a16="http://schemas.microsoft.com/office/drawing/2014/main" id="{F80373CF-5CB8-4233-9F2E-B981B8A56DB7}"/>
              </a:ext>
            </a:extLst>
          </p:cNvPr>
          <p:cNvPicPr>
            <a:picLocks noChangeAspect="1"/>
          </p:cNvPicPr>
          <p:nvPr/>
        </p:nvPicPr>
        <p:blipFill>
          <a:blip r:embed="rId8"/>
          <a:stretch>
            <a:fillRect/>
          </a:stretch>
        </p:blipFill>
        <p:spPr>
          <a:xfrm>
            <a:off x="5632301" y="4560169"/>
            <a:ext cx="6211197" cy="1790286"/>
          </a:xfrm>
          <a:prstGeom prst="rect">
            <a:avLst/>
          </a:prstGeom>
        </p:spPr>
      </p:pic>
      <p:pic>
        <p:nvPicPr>
          <p:cNvPr id="12" name="图片 11">
            <a:extLst>
              <a:ext uri="{FF2B5EF4-FFF2-40B4-BE49-F238E27FC236}">
                <a16:creationId xmlns:a16="http://schemas.microsoft.com/office/drawing/2014/main" id="{286F7B1B-FEFB-46FC-92B4-5CCCADA889A0}"/>
              </a:ext>
            </a:extLst>
          </p:cNvPr>
          <p:cNvPicPr>
            <a:picLocks noChangeAspect="1"/>
          </p:cNvPicPr>
          <p:nvPr/>
        </p:nvPicPr>
        <p:blipFill>
          <a:blip r:embed="rId9"/>
          <a:stretch>
            <a:fillRect/>
          </a:stretch>
        </p:blipFill>
        <p:spPr>
          <a:xfrm>
            <a:off x="1226684" y="2084669"/>
            <a:ext cx="9262241" cy="3465011"/>
          </a:xfrm>
          <a:prstGeom prst="rect">
            <a:avLst/>
          </a:prstGeom>
        </p:spPr>
      </p:pic>
    </p:spTree>
    <p:extLst>
      <p:ext uri="{BB962C8B-B14F-4D97-AF65-F5344CB8AC3E}">
        <p14:creationId xmlns:p14="http://schemas.microsoft.com/office/powerpoint/2010/main" val="227026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DE55E64-8D66-4DEC-9630-381FB2D806FC}"/>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AB94D09C-E040-4E81-B79A-85DED710B4CC}"/>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071D37AC-5572-4CA2-8CF9-92A41041C1F0}"/>
              </a:ext>
            </a:extLst>
          </p:cNvPr>
          <p:cNvSpPr txBox="1"/>
          <p:nvPr/>
        </p:nvSpPr>
        <p:spPr>
          <a:xfrm>
            <a:off x="1226684" y="213720"/>
            <a:ext cx="1926938" cy="584775"/>
          </a:xfrm>
          <a:prstGeom prst="rect">
            <a:avLst/>
          </a:prstGeom>
          <a:noFill/>
        </p:spPr>
        <p:txBody>
          <a:bodyPr wrap="none" rtlCol="0">
            <a:spAutoFit/>
          </a:bodyPr>
          <a:lstStyle/>
          <a:p>
            <a:pPr lvl="0" defTabSz="609585">
              <a:defRPr/>
            </a:pPr>
            <a:r>
              <a:rPr lang="en-US" altLang="zh-CN" sz="3200" b="1" dirty="0">
                <a:solidFill>
                  <a:prstClr val="black">
                    <a:lumMod val="75000"/>
                    <a:lumOff val="25000"/>
                  </a:prstClr>
                </a:solidFill>
                <a:latin typeface="ITC Avant Garde Std Bk" panose="020B0502020202020204" pitchFamily="34" charset="0"/>
              </a:rPr>
              <a:t>Agent test</a:t>
            </a:r>
          </a:p>
        </p:txBody>
      </p:sp>
      <p:pic>
        <p:nvPicPr>
          <p:cNvPr id="7" name="Picture 6">
            <a:extLst>
              <a:ext uri="{FF2B5EF4-FFF2-40B4-BE49-F238E27FC236}">
                <a16:creationId xmlns:a16="http://schemas.microsoft.com/office/drawing/2014/main" id="{B0FDC4DD-9936-4D5B-A582-F8C1B42931BF}"/>
              </a:ext>
            </a:extLst>
          </p:cNvPr>
          <p:cNvPicPr>
            <a:picLocks noChangeAspect="1"/>
          </p:cNvPicPr>
          <p:nvPr/>
        </p:nvPicPr>
        <p:blipFill rotWithShape="1">
          <a:blip r:embed="rId5">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12" name="屏幕录制 11">
            <a:hlinkClick r:id="" action="ppaction://media"/>
            <a:extLst>
              <a:ext uri="{FF2B5EF4-FFF2-40B4-BE49-F238E27FC236}">
                <a16:creationId xmlns:a16="http://schemas.microsoft.com/office/drawing/2014/main" id="{1CC07897-1412-4243-B874-13ABE7AA0A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373188"/>
            <a:ext cx="12192000" cy="4110037"/>
          </a:xfrm>
          <a:prstGeom prst="rect">
            <a:avLst/>
          </a:prstGeom>
        </p:spPr>
      </p:pic>
    </p:spTree>
    <p:extLst>
      <p:ext uri="{BB962C8B-B14F-4D97-AF65-F5344CB8AC3E}">
        <p14:creationId xmlns:p14="http://schemas.microsoft.com/office/powerpoint/2010/main" val="39024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1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9A3B0AD-0712-4208-9EBF-2C868B94E2DB}"/>
              </a:ext>
            </a:extLst>
          </p:cNvPr>
          <p:cNvGrpSpPr/>
          <p:nvPr/>
        </p:nvGrpSpPr>
        <p:grpSpPr>
          <a:xfrm>
            <a:off x="1526670" y="1666124"/>
            <a:ext cx="2384573" cy="2384573"/>
            <a:chOff x="4240335" y="3008435"/>
            <a:chExt cx="3711332" cy="3711332"/>
          </a:xfrm>
        </p:grpSpPr>
        <p:sp>
          <p:nvSpPr>
            <p:cNvPr id="5" name="椭圆 4">
              <a:extLst>
                <a:ext uri="{FF2B5EF4-FFF2-40B4-BE49-F238E27FC236}">
                  <a16:creationId xmlns:a16="http://schemas.microsoft.com/office/drawing/2014/main" id="{494ECF8E-BE2C-4FC3-87C6-13740331A1C8}"/>
                </a:ext>
              </a:extLst>
            </p:cNvPr>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2F7F4BC1-52A4-4DAA-9449-EE20E7AE8622}"/>
                </a:ext>
              </a:extLst>
            </p:cNvPr>
            <p:cNvGrpSpPr/>
            <p:nvPr/>
          </p:nvGrpSpPr>
          <p:grpSpPr>
            <a:xfrm>
              <a:off x="4710169" y="3478269"/>
              <a:ext cx="2771663" cy="2771663"/>
              <a:chOff x="2193191" y="1899415"/>
              <a:chExt cx="2421376" cy="2421376"/>
            </a:xfrm>
            <a:effectLst/>
          </p:grpSpPr>
          <p:sp>
            <p:nvSpPr>
              <p:cNvPr id="7" name="椭圆 6">
                <a:extLst>
                  <a:ext uri="{FF2B5EF4-FFF2-40B4-BE49-F238E27FC236}">
                    <a16:creationId xmlns:a16="http://schemas.microsoft.com/office/drawing/2014/main" id="{99A9EEC3-77DF-45BC-B60C-02F6C6FAC712}"/>
                  </a:ext>
                </a:extLst>
              </p:cNvPr>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a:extLst>
                  <a:ext uri="{FF2B5EF4-FFF2-40B4-BE49-F238E27FC236}">
                    <a16:creationId xmlns:a16="http://schemas.microsoft.com/office/drawing/2014/main" id="{B0023786-9B77-44A7-91D4-9249CE3A6E18}"/>
                  </a:ext>
                </a:extLst>
              </p:cNvPr>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9" name="任意多边形 8">
            <a:extLst>
              <a:ext uri="{FF2B5EF4-FFF2-40B4-BE49-F238E27FC236}">
                <a16:creationId xmlns:a16="http://schemas.microsoft.com/office/drawing/2014/main" id="{3DB06309-67C0-4585-A72D-96956F30676B}"/>
              </a:ext>
            </a:extLst>
          </p:cNvPr>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圆角矩形 9">
            <a:extLst>
              <a:ext uri="{FF2B5EF4-FFF2-40B4-BE49-F238E27FC236}">
                <a16:creationId xmlns:a16="http://schemas.microsoft.com/office/drawing/2014/main" id="{4AE0010F-B232-4D1E-852E-529F2A4E001C}"/>
              </a:ext>
            </a:extLst>
          </p:cNvPr>
          <p:cNvSpPr/>
          <p:nvPr/>
        </p:nvSpPr>
        <p:spPr>
          <a:xfrm>
            <a:off x="4001461" y="4379076"/>
            <a:ext cx="6838231"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1" name="文本框 10">
            <a:extLst>
              <a:ext uri="{FF2B5EF4-FFF2-40B4-BE49-F238E27FC236}">
                <a16:creationId xmlns:a16="http://schemas.microsoft.com/office/drawing/2014/main" id="{88EFD928-9816-4D31-B712-2A50A0128226}"/>
              </a:ext>
            </a:extLst>
          </p:cNvPr>
          <p:cNvSpPr txBox="1"/>
          <p:nvPr/>
        </p:nvSpPr>
        <p:spPr>
          <a:xfrm>
            <a:off x="3855887" y="2092178"/>
            <a:ext cx="4805036" cy="1569660"/>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PART 05</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2" name="文本框 11">
            <a:extLst>
              <a:ext uri="{FF2B5EF4-FFF2-40B4-BE49-F238E27FC236}">
                <a16:creationId xmlns:a16="http://schemas.microsoft.com/office/drawing/2014/main" id="{1D7735A6-B990-418B-A583-4292DA7CE7ED}"/>
              </a:ext>
            </a:extLst>
          </p:cNvPr>
          <p:cNvSpPr txBox="1"/>
          <p:nvPr/>
        </p:nvSpPr>
        <p:spPr>
          <a:xfrm>
            <a:off x="3865854" y="3777734"/>
            <a:ext cx="4795068" cy="523220"/>
          </a:xfrm>
          <a:prstGeom prst="rect">
            <a:avLst/>
          </a:prstGeom>
          <a:noFill/>
        </p:spPr>
        <p:txBody>
          <a:bodyPr wrap="square" rtlCol="0">
            <a:spAutoFit/>
          </a:bodyPr>
          <a:lstStyle/>
          <a:p>
            <a:pPr lvl="0" defTabSz="914377">
              <a:defRPr/>
            </a:pPr>
            <a:r>
              <a:rPr lang="en-US" altLang="zh-CN" sz="2800" b="1" dirty="0">
                <a:solidFill>
                  <a:prstClr val="black">
                    <a:lumMod val="75000"/>
                    <a:lumOff val="25000"/>
                  </a:prstClr>
                </a:solidFill>
                <a:latin typeface="ITC Avant Garde Std Bk" panose="020B0502020202020204" pitchFamily="34" charset="0"/>
              </a:rPr>
              <a:t>Research Plans</a:t>
            </a:r>
          </a:p>
        </p:txBody>
      </p:sp>
      <p:pic>
        <p:nvPicPr>
          <p:cNvPr id="13" name="Picture 2">
            <a:extLst>
              <a:ext uri="{FF2B5EF4-FFF2-40B4-BE49-F238E27FC236}">
                <a16:creationId xmlns:a16="http://schemas.microsoft.com/office/drawing/2014/main" id="{14328711-DAFC-43B2-8BB1-DAD4550834E8}"/>
              </a:ext>
            </a:extLst>
          </p:cNvPr>
          <p:cNvPicPr>
            <a:picLocks noChangeAspect="1"/>
          </p:cNvPicPr>
          <p:nvPr/>
        </p:nvPicPr>
        <p:blipFill rotWithShape="1">
          <a:blip r:embed="rId2">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Tree>
    <p:extLst>
      <p:ext uri="{BB962C8B-B14F-4D97-AF65-F5344CB8AC3E}">
        <p14:creationId xmlns:p14="http://schemas.microsoft.com/office/powerpoint/2010/main" val="3491969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DF26CEA7-CFC2-4F85-8169-01DAF0B9A001}"/>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7C3EFCB7-D617-494E-9E7B-4A81109B5DB1}"/>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7" name="Picture 6">
            <a:extLst>
              <a:ext uri="{FF2B5EF4-FFF2-40B4-BE49-F238E27FC236}">
                <a16:creationId xmlns:a16="http://schemas.microsoft.com/office/drawing/2014/main" id="{323B3EC9-EDCD-4FD6-A837-9F02C76E92AF}"/>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8" name="TextBox 34">
            <a:extLst>
              <a:ext uri="{FF2B5EF4-FFF2-40B4-BE49-F238E27FC236}">
                <a16:creationId xmlns:a16="http://schemas.microsoft.com/office/drawing/2014/main" id="{9C50398E-E278-4731-942D-924337F6E867}"/>
              </a:ext>
            </a:extLst>
          </p:cNvPr>
          <p:cNvSpPr txBox="1"/>
          <p:nvPr/>
        </p:nvSpPr>
        <p:spPr>
          <a:xfrm>
            <a:off x="1226684" y="213720"/>
            <a:ext cx="1967590" cy="584775"/>
          </a:xfrm>
          <a:prstGeom prst="rect">
            <a:avLst/>
          </a:prstGeom>
          <a:noFill/>
        </p:spPr>
        <p:txBody>
          <a:bodyPr wrap="none" rtlCol="0">
            <a:spAutoFit/>
          </a:bodyPr>
          <a:lstStyle/>
          <a:p>
            <a:pPr lvl="0" defTabSz="609585">
              <a:defRPr/>
            </a:pPr>
            <a:r>
              <a:rPr lang="en-US" altLang="zh-CN" sz="3200" b="1" dirty="0">
                <a:solidFill>
                  <a:prstClr val="black">
                    <a:lumMod val="75000"/>
                    <a:lumOff val="25000"/>
                  </a:prstClr>
                </a:solidFill>
                <a:latin typeface="ITC Avant Garde Std Bk" panose="020B0502020202020204" pitchFamily="34" charset="0"/>
              </a:rPr>
              <a:t>Evaluation</a:t>
            </a:r>
          </a:p>
        </p:txBody>
      </p:sp>
      <p:sp>
        <p:nvSpPr>
          <p:cNvPr id="2" name="文本框 1">
            <a:extLst>
              <a:ext uri="{FF2B5EF4-FFF2-40B4-BE49-F238E27FC236}">
                <a16:creationId xmlns:a16="http://schemas.microsoft.com/office/drawing/2014/main" id="{78014447-BE49-4BEC-B76B-37A843150CEB}"/>
              </a:ext>
            </a:extLst>
          </p:cNvPr>
          <p:cNvSpPr txBox="1"/>
          <p:nvPr/>
        </p:nvSpPr>
        <p:spPr>
          <a:xfrm>
            <a:off x="687010" y="1118937"/>
            <a:ext cx="11103937" cy="830997"/>
          </a:xfrm>
          <a:prstGeom prst="rect">
            <a:avLst/>
          </a:prstGeom>
          <a:noFill/>
        </p:spPr>
        <p:txBody>
          <a:bodyPr wrap="square" rtlCol="0">
            <a:spAutoFit/>
          </a:bodyPr>
          <a:lstStyle/>
          <a:p>
            <a:r>
              <a:rPr lang="en-US" altLang="zh-CN" sz="2400" b="1" dirty="0"/>
              <a:t>Experimental environment</a:t>
            </a:r>
            <a:r>
              <a:rPr lang="zh-CN" altLang="en-US" sz="2400" b="1" dirty="0"/>
              <a:t>：</a:t>
            </a:r>
            <a:endParaRPr lang="en-US" altLang="zh-CN" sz="2400" b="1" dirty="0"/>
          </a:p>
          <a:p>
            <a:endParaRPr lang="zh-CN" altLang="en-US" sz="2400" b="1" dirty="0"/>
          </a:p>
        </p:txBody>
      </p:sp>
      <p:pic>
        <p:nvPicPr>
          <p:cNvPr id="3" name="图片 2">
            <a:extLst>
              <a:ext uri="{FF2B5EF4-FFF2-40B4-BE49-F238E27FC236}">
                <a16:creationId xmlns:a16="http://schemas.microsoft.com/office/drawing/2014/main" id="{922B472E-7E00-4EBB-BABA-6B4F4B96E5C1}"/>
              </a:ext>
            </a:extLst>
          </p:cNvPr>
          <p:cNvPicPr>
            <a:picLocks noChangeAspect="1"/>
          </p:cNvPicPr>
          <p:nvPr/>
        </p:nvPicPr>
        <p:blipFill>
          <a:blip r:embed="rId4"/>
          <a:stretch>
            <a:fillRect/>
          </a:stretch>
        </p:blipFill>
        <p:spPr>
          <a:xfrm>
            <a:off x="687010" y="1782211"/>
            <a:ext cx="3209925" cy="1209675"/>
          </a:xfrm>
          <a:prstGeom prst="rect">
            <a:avLst/>
          </a:prstGeom>
        </p:spPr>
      </p:pic>
      <p:pic>
        <p:nvPicPr>
          <p:cNvPr id="6" name="图片 5">
            <a:extLst>
              <a:ext uri="{FF2B5EF4-FFF2-40B4-BE49-F238E27FC236}">
                <a16:creationId xmlns:a16="http://schemas.microsoft.com/office/drawing/2014/main" id="{D5D2EBF4-092B-4E77-92AD-E755FDEE63E8}"/>
              </a:ext>
            </a:extLst>
          </p:cNvPr>
          <p:cNvPicPr>
            <a:picLocks noChangeAspect="1"/>
          </p:cNvPicPr>
          <p:nvPr/>
        </p:nvPicPr>
        <p:blipFill>
          <a:blip r:embed="rId5"/>
          <a:stretch>
            <a:fillRect/>
          </a:stretch>
        </p:blipFill>
        <p:spPr>
          <a:xfrm>
            <a:off x="4341334" y="1782211"/>
            <a:ext cx="3209925" cy="1368040"/>
          </a:xfrm>
          <a:prstGeom prst="rect">
            <a:avLst/>
          </a:prstGeom>
        </p:spPr>
      </p:pic>
      <p:pic>
        <p:nvPicPr>
          <p:cNvPr id="9" name="图片 8">
            <a:extLst>
              <a:ext uri="{FF2B5EF4-FFF2-40B4-BE49-F238E27FC236}">
                <a16:creationId xmlns:a16="http://schemas.microsoft.com/office/drawing/2014/main" id="{F6B3A954-1CA2-4FD4-8469-6521EC799E42}"/>
              </a:ext>
            </a:extLst>
          </p:cNvPr>
          <p:cNvPicPr>
            <a:picLocks noChangeAspect="1"/>
          </p:cNvPicPr>
          <p:nvPr/>
        </p:nvPicPr>
        <p:blipFill>
          <a:blip r:embed="rId6"/>
          <a:stretch>
            <a:fillRect/>
          </a:stretch>
        </p:blipFill>
        <p:spPr>
          <a:xfrm>
            <a:off x="7670469" y="1635404"/>
            <a:ext cx="3953731" cy="1503287"/>
          </a:xfrm>
          <a:prstGeom prst="rect">
            <a:avLst/>
          </a:prstGeom>
        </p:spPr>
      </p:pic>
      <p:sp>
        <p:nvSpPr>
          <p:cNvPr id="10" name="矩形 9">
            <a:extLst>
              <a:ext uri="{FF2B5EF4-FFF2-40B4-BE49-F238E27FC236}">
                <a16:creationId xmlns:a16="http://schemas.microsoft.com/office/drawing/2014/main" id="{24141AA4-9A5E-4D10-A8AF-FD588F6EDBBC}"/>
              </a:ext>
            </a:extLst>
          </p:cNvPr>
          <p:cNvSpPr/>
          <p:nvPr/>
        </p:nvSpPr>
        <p:spPr>
          <a:xfrm>
            <a:off x="1455259" y="3707750"/>
            <a:ext cx="6096000" cy="830997"/>
          </a:xfrm>
          <a:prstGeom prst="rect">
            <a:avLst/>
          </a:prstGeom>
        </p:spPr>
        <p:txBody>
          <a:bodyPr>
            <a:spAutoFit/>
          </a:bodyPr>
          <a:lstStyle/>
          <a:p>
            <a:pPr fontAlgn="t"/>
            <a:r>
              <a:rPr lang="en-US" altLang="zh-CN" sz="2400" dirty="0">
                <a:latin typeface="Times New Roman" panose="02020603050405020304" pitchFamily="18" charset="0"/>
                <a:cs typeface="Times New Roman" panose="02020603050405020304" pitchFamily="18" charset="0"/>
              </a:rPr>
              <a:t>Functional test</a:t>
            </a:r>
          </a:p>
          <a:p>
            <a:pPr fontAlgn="t"/>
            <a:endParaRPr lang="en-US" altLang="zh-CN" sz="2400" b="0" i="0" dirty="0">
              <a:effectLst/>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90EBB4D0-1DEF-46EF-AD35-E13A1423A2E4}"/>
              </a:ext>
            </a:extLst>
          </p:cNvPr>
          <p:cNvSpPr txBox="1"/>
          <p:nvPr/>
        </p:nvSpPr>
        <p:spPr>
          <a:xfrm>
            <a:off x="1427383" y="4273719"/>
            <a:ext cx="4199582" cy="2062103"/>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packet loss event</a:t>
            </a: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packet reordering event</a:t>
            </a: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Agent(iSCSI</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RDMA</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TCP)</a:t>
            </a:r>
          </a:p>
          <a:p>
            <a:pPr marL="285750" indent="-28575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Resource consumptions</a:t>
            </a:r>
            <a:r>
              <a:rPr lang="en-US" altLang="zh-CN" sz="3200" dirty="0">
                <a:latin typeface="Times New Roman" panose="02020603050405020304" pitchFamily="18" charset="0"/>
                <a:cs typeface="Times New Roman" panose="02020603050405020304" pitchFamily="18" charset="0"/>
              </a:rPr>
              <a:t> </a:t>
            </a:r>
            <a:br>
              <a:rPr lang="en-US" altLang="zh-CN" sz="2400" dirty="0"/>
            </a:br>
            <a:endParaRPr lang="zh-CN" altLang="en-US" sz="2400" dirty="0"/>
          </a:p>
        </p:txBody>
      </p:sp>
      <p:sp>
        <p:nvSpPr>
          <p:cNvPr id="12" name="矩形 11">
            <a:extLst>
              <a:ext uri="{FF2B5EF4-FFF2-40B4-BE49-F238E27FC236}">
                <a16:creationId xmlns:a16="http://schemas.microsoft.com/office/drawing/2014/main" id="{B73795C8-2BFA-4FF8-9F1C-9E670945A54D}"/>
              </a:ext>
            </a:extLst>
          </p:cNvPr>
          <p:cNvSpPr/>
          <p:nvPr/>
        </p:nvSpPr>
        <p:spPr>
          <a:xfrm>
            <a:off x="5830338" y="3655158"/>
            <a:ext cx="6096000" cy="830997"/>
          </a:xfrm>
          <a:prstGeom prst="rect">
            <a:avLst/>
          </a:prstGeom>
        </p:spPr>
        <p:txBody>
          <a:bodyPr>
            <a:spAutoFit/>
          </a:bodyPr>
          <a:lstStyle/>
          <a:p>
            <a:pPr fontAlgn="t"/>
            <a:r>
              <a:rPr lang="en-US" altLang="zh-CN" sz="2400" dirty="0">
                <a:latin typeface="Times New Roman" panose="02020603050405020304" pitchFamily="18" charset="0"/>
                <a:cs typeface="Times New Roman" panose="02020603050405020304" pitchFamily="18" charset="0"/>
              </a:rPr>
              <a:t>Accuracy test</a:t>
            </a:r>
          </a:p>
          <a:p>
            <a:pPr fontAlgn="t"/>
            <a:endParaRPr lang="en-US" altLang="zh-CN" sz="2400" b="0" i="0" dirty="0">
              <a:effectLst/>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ED6AA90B-3C87-4A97-B19C-8CD87F6B2B2B}"/>
              </a:ext>
            </a:extLst>
          </p:cNvPr>
          <p:cNvSpPr txBox="1"/>
          <p:nvPr/>
        </p:nvSpPr>
        <p:spPr>
          <a:xfrm>
            <a:off x="6005835" y="4273719"/>
            <a:ext cx="4024085"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Latency</a:t>
            </a:r>
            <a:r>
              <a:rPr lang="zh-CN" altLang="en-US" sz="2400" dirty="0"/>
              <a:t>（</a:t>
            </a:r>
            <a:r>
              <a:rPr lang="en-US" altLang="zh-CN" sz="2400" dirty="0"/>
              <a:t> RTT</a:t>
            </a:r>
            <a:r>
              <a:rPr lang="zh-CN" altLang="en-US" sz="2400" dirty="0"/>
              <a:t>）</a:t>
            </a:r>
            <a:endParaRPr lang="en-US" altLang="zh-CN" sz="2400" dirty="0"/>
          </a:p>
          <a:p>
            <a:pPr marL="285750" indent="-285750">
              <a:buFont typeface="Arial" panose="020B0604020202020204" pitchFamily="34" charset="0"/>
              <a:buChar char="•"/>
            </a:pPr>
            <a:r>
              <a:rPr lang="en-US" altLang="zh-CN" sz="2400" dirty="0"/>
              <a:t>Packet reordering rate</a:t>
            </a:r>
          </a:p>
          <a:p>
            <a:pPr marL="285750" indent="-285750">
              <a:buFont typeface="Arial" panose="020B0604020202020204" pitchFamily="34" charset="0"/>
              <a:buChar char="•"/>
            </a:pPr>
            <a:r>
              <a:rPr lang="en-US" altLang="zh-CN" sz="2400" dirty="0"/>
              <a:t>Packet loss rate</a:t>
            </a:r>
          </a:p>
        </p:txBody>
      </p:sp>
    </p:spTree>
    <p:extLst>
      <p:ext uri="{BB962C8B-B14F-4D97-AF65-F5344CB8AC3E}">
        <p14:creationId xmlns:p14="http://schemas.microsoft.com/office/powerpoint/2010/main" val="100691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2AD4F196-F21A-40C2-B6BB-11AEBD8EF13D}"/>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5CD6843E-C18A-487D-96AE-F97B91E9C1DA}"/>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9698C0C3-EF9D-4170-9BBC-D468786DBF05}"/>
              </a:ext>
            </a:extLst>
          </p:cNvPr>
          <p:cNvSpPr txBox="1"/>
          <p:nvPr/>
        </p:nvSpPr>
        <p:spPr>
          <a:xfrm>
            <a:off x="1226684" y="213720"/>
            <a:ext cx="1693092" cy="584775"/>
          </a:xfrm>
          <a:prstGeom prst="rect">
            <a:avLst/>
          </a:prstGeom>
          <a:noFill/>
        </p:spPr>
        <p:txBody>
          <a:bodyPr wrap="none" rtlCol="0">
            <a:spAutoFit/>
          </a:bodyPr>
          <a:lstStyle/>
          <a:p>
            <a:pPr lvl="0" defTabSz="609585">
              <a:defRPr/>
            </a:pPr>
            <a:r>
              <a:rPr lang="en-US" altLang="zh-CN" sz="3200" b="1" dirty="0">
                <a:solidFill>
                  <a:prstClr val="black">
                    <a:lumMod val="75000"/>
                    <a:lumOff val="25000"/>
                  </a:prstClr>
                </a:solidFill>
                <a:latin typeface="ITC Avant Garde Std Bk" panose="020B0502020202020204" pitchFamily="34" charset="0"/>
              </a:rPr>
              <a:t>schedule</a:t>
            </a:r>
          </a:p>
        </p:txBody>
      </p:sp>
      <p:pic>
        <p:nvPicPr>
          <p:cNvPr id="7" name="Picture 6">
            <a:extLst>
              <a:ext uri="{FF2B5EF4-FFF2-40B4-BE49-F238E27FC236}">
                <a16:creationId xmlns:a16="http://schemas.microsoft.com/office/drawing/2014/main" id="{02D2F0DA-FE50-4F4B-A6C1-DC31378726A9}"/>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8" name="文本框 7">
            <a:extLst>
              <a:ext uri="{FF2B5EF4-FFF2-40B4-BE49-F238E27FC236}">
                <a16:creationId xmlns:a16="http://schemas.microsoft.com/office/drawing/2014/main" id="{EEDE0CCF-8401-471C-B370-77D0B5CE1D6B}"/>
              </a:ext>
            </a:extLst>
          </p:cNvPr>
          <p:cNvSpPr txBox="1"/>
          <p:nvPr/>
        </p:nvSpPr>
        <p:spPr>
          <a:xfrm>
            <a:off x="862508" y="1104302"/>
            <a:ext cx="10434918" cy="5539978"/>
          </a:xfrm>
          <a:prstGeom prst="rect">
            <a:avLst/>
          </a:prstGeom>
          <a:noFill/>
        </p:spPr>
        <p:txBody>
          <a:bodyPr wrap="square" rtlCol="0">
            <a:spAutoFit/>
          </a:bodyPr>
          <a:lstStyle/>
          <a:p>
            <a:r>
              <a:rPr lang="en-US" altLang="zh-CN" sz="2800" dirty="0"/>
              <a:t>2019.03-2019.06</a:t>
            </a:r>
          </a:p>
          <a:p>
            <a:r>
              <a:rPr lang="en-US" altLang="zh-CN" sz="2800" dirty="0">
                <a:latin typeface="Times New Roman" panose="02020603050405020304" pitchFamily="18" charset="0"/>
                <a:cs typeface="Times New Roman" panose="02020603050405020304" pitchFamily="18" charset="0"/>
              </a:rPr>
              <a:t>Research on protocol ;Preliminary design of some functions of network performance measurement tools ;Implement the agent </a:t>
            </a:r>
          </a:p>
          <a:p>
            <a:r>
              <a:rPr lang="en-US" altLang="zh-CN" sz="2800" dirty="0"/>
              <a:t>2019.07-2019.10</a:t>
            </a:r>
          </a:p>
          <a:p>
            <a:r>
              <a:rPr lang="en-US" altLang="zh-CN" sz="2800" dirty="0"/>
              <a:t>The design and implementation of probe end meets the measurement requirements in the storage network scenario</a:t>
            </a:r>
          </a:p>
          <a:p>
            <a:r>
              <a:rPr lang="en-US" altLang="zh-CN" sz="2800" dirty="0"/>
              <a:t>2019.11-2019.12 </a:t>
            </a:r>
          </a:p>
          <a:p>
            <a:r>
              <a:rPr lang="en-US" altLang="zh-CN" sz="2800" dirty="0"/>
              <a:t> Set up experimental environment and conduct experiments </a:t>
            </a:r>
          </a:p>
          <a:p>
            <a:r>
              <a:rPr lang="en-US" altLang="zh-CN" sz="2800" dirty="0"/>
              <a:t>2020.01-2020.02 </a:t>
            </a:r>
          </a:p>
          <a:p>
            <a:r>
              <a:rPr lang="en-US" altLang="zh-CN" sz="2800" dirty="0"/>
              <a:t>Improve measurement methods and tools </a:t>
            </a:r>
          </a:p>
          <a:p>
            <a:r>
              <a:rPr lang="en-US" altLang="zh-CN" sz="2800" dirty="0"/>
              <a:t>2020.03-2020.05 </a:t>
            </a:r>
          </a:p>
          <a:p>
            <a:r>
              <a:rPr lang="en-US" altLang="zh-CN" sz="2800" dirty="0"/>
              <a:t>writing dissertation</a:t>
            </a:r>
          </a:p>
          <a:p>
            <a:endParaRPr lang="zh-CN" altLang="en-US" dirty="0"/>
          </a:p>
        </p:txBody>
      </p:sp>
    </p:spTree>
    <p:extLst>
      <p:ext uri="{BB962C8B-B14F-4D97-AF65-F5344CB8AC3E}">
        <p14:creationId xmlns:p14="http://schemas.microsoft.com/office/powerpoint/2010/main" val="345922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9804759-A9EB-4031-A286-01868B939F79}"/>
              </a:ext>
            </a:extLst>
          </p:cNvPr>
          <p:cNvGrpSpPr/>
          <p:nvPr/>
        </p:nvGrpSpPr>
        <p:grpSpPr>
          <a:xfrm>
            <a:off x="1526670" y="1666124"/>
            <a:ext cx="2384573" cy="2384573"/>
            <a:chOff x="4240335" y="3008435"/>
            <a:chExt cx="3711332" cy="3711332"/>
          </a:xfrm>
        </p:grpSpPr>
        <p:sp>
          <p:nvSpPr>
            <p:cNvPr id="5" name="椭圆 4">
              <a:extLst>
                <a:ext uri="{FF2B5EF4-FFF2-40B4-BE49-F238E27FC236}">
                  <a16:creationId xmlns:a16="http://schemas.microsoft.com/office/drawing/2014/main" id="{0A7FF346-68DD-4F5F-BF28-AA9D4BED666E}"/>
                </a:ext>
              </a:extLst>
            </p:cNvPr>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E5F0F2A5-0143-43FF-B3B6-A86DBDF3CCC5}"/>
                </a:ext>
              </a:extLst>
            </p:cNvPr>
            <p:cNvGrpSpPr/>
            <p:nvPr/>
          </p:nvGrpSpPr>
          <p:grpSpPr>
            <a:xfrm>
              <a:off x="4710169" y="3478269"/>
              <a:ext cx="2771663" cy="2771663"/>
              <a:chOff x="2193191" y="1899415"/>
              <a:chExt cx="2421376" cy="2421376"/>
            </a:xfrm>
            <a:effectLst/>
          </p:grpSpPr>
          <p:sp>
            <p:nvSpPr>
              <p:cNvPr id="7" name="椭圆 6">
                <a:extLst>
                  <a:ext uri="{FF2B5EF4-FFF2-40B4-BE49-F238E27FC236}">
                    <a16:creationId xmlns:a16="http://schemas.microsoft.com/office/drawing/2014/main" id="{BE013DE0-1675-4CEE-8628-E0296001D142}"/>
                  </a:ext>
                </a:extLst>
              </p:cNvPr>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a:extLst>
                  <a:ext uri="{FF2B5EF4-FFF2-40B4-BE49-F238E27FC236}">
                    <a16:creationId xmlns:a16="http://schemas.microsoft.com/office/drawing/2014/main" id="{ED690EB8-5F5E-48E9-A2C2-AF14FC1CC1DE}"/>
                  </a:ext>
                </a:extLst>
              </p:cNvPr>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9" name="任意多边形 8">
            <a:extLst>
              <a:ext uri="{FF2B5EF4-FFF2-40B4-BE49-F238E27FC236}">
                <a16:creationId xmlns:a16="http://schemas.microsoft.com/office/drawing/2014/main" id="{D0FBDE3B-8129-409A-9FA7-FBD80E797393}"/>
              </a:ext>
            </a:extLst>
          </p:cNvPr>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13" name="Picture 2">
            <a:extLst>
              <a:ext uri="{FF2B5EF4-FFF2-40B4-BE49-F238E27FC236}">
                <a16:creationId xmlns:a16="http://schemas.microsoft.com/office/drawing/2014/main" id="{39B7E067-8474-4147-8DD2-57B9DA10FBFB}"/>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
        <p:nvSpPr>
          <p:cNvPr id="15" name="文本框 14">
            <a:extLst>
              <a:ext uri="{FF2B5EF4-FFF2-40B4-BE49-F238E27FC236}">
                <a16:creationId xmlns:a16="http://schemas.microsoft.com/office/drawing/2014/main" id="{BB67C380-8565-4251-BED6-CDE4D9A0D242}"/>
              </a:ext>
            </a:extLst>
          </p:cNvPr>
          <p:cNvSpPr txBox="1"/>
          <p:nvPr/>
        </p:nvSpPr>
        <p:spPr>
          <a:xfrm>
            <a:off x="3855887" y="2092178"/>
            <a:ext cx="4805036" cy="3046988"/>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THANK YOU</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Tree>
    <p:extLst>
      <p:ext uri="{BB962C8B-B14F-4D97-AF65-F5344CB8AC3E}">
        <p14:creationId xmlns:p14="http://schemas.microsoft.com/office/powerpoint/2010/main" val="361394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26670" y="1666124"/>
            <a:ext cx="2384573" cy="2384573"/>
            <a:chOff x="4240335" y="3008435"/>
            <a:chExt cx="3711332" cy="3711332"/>
          </a:xfrm>
        </p:grpSpPr>
        <p:sp>
          <p:nvSpPr>
            <p:cNvPr id="5" name="椭圆 4"/>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6" name="组合 5"/>
            <p:cNvGrpSpPr/>
            <p:nvPr/>
          </p:nvGrpSpPr>
          <p:grpSpPr>
            <a:xfrm>
              <a:off x="4710169" y="3478269"/>
              <a:ext cx="2771663" cy="2771663"/>
              <a:chOff x="2193191" y="1899415"/>
              <a:chExt cx="2421376" cy="2421376"/>
            </a:xfrm>
            <a:effectLst/>
          </p:grpSpPr>
          <p:sp>
            <p:nvSpPr>
              <p:cNvPr id="7" name="椭圆 6"/>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9" name="任意多边形 8"/>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圆角矩形 9"/>
          <p:cNvSpPr/>
          <p:nvPr/>
        </p:nvSpPr>
        <p:spPr>
          <a:xfrm>
            <a:off x="4001461" y="4379076"/>
            <a:ext cx="6838231"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1" name="文本框 10"/>
          <p:cNvSpPr txBox="1"/>
          <p:nvPr/>
        </p:nvSpPr>
        <p:spPr>
          <a:xfrm>
            <a:off x="3855887" y="2092178"/>
            <a:ext cx="4805036" cy="1569660"/>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PART 01</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2" name="文本框 11"/>
          <p:cNvSpPr txBox="1"/>
          <p:nvPr/>
        </p:nvSpPr>
        <p:spPr>
          <a:xfrm>
            <a:off x="3865854" y="3777734"/>
            <a:ext cx="4795068" cy="523220"/>
          </a:xfrm>
          <a:prstGeom prst="rect">
            <a:avLst/>
          </a:prstGeom>
          <a:noFill/>
        </p:spPr>
        <p:txBody>
          <a:bodyPr wrap="square" rtlCol="0">
            <a:spAutoFit/>
          </a:bodyPr>
          <a:lstStyle/>
          <a:p>
            <a:pPr lvl="0" defTabSz="609585">
              <a:defRPr/>
            </a:pPr>
            <a:r>
              <a:rPr lang="en-US" altLang="zh-CN" sz="2800" b="1" dirty="0">
                <a:solidFill>
                  <a:prstClr val="black">
                    <a:lumMod val="75000"/>
                    <a:lumOff val="25000"/>
                  </a:prstClr>
                </a:solidFill>
                <a:latin typeface="ITC Avant Garde Std Bk" panose="020B0502020202020204" pitchFamily="34" charset="0"/>
              </a:rPr>
              <a:t>Introduction</a:t>
            </a:r>
          </a:p>
        </p:txBody>
      </p:sp>
      <p:pic>
        <p:nvPicPr>
          <p:cNvPr id="3" name="Picture 2">
            <a:extLst>
              <a:ext uri="{FF2B5EF4-FFF2-40B4-BE49-F238E27FC236}">
                <a16:creationId xmlns:a16="http://schemas.microsoft.com/office/drawing/2014/main" id="{E271E3BF-61DE-4773-9AA0-535F7CF4821B}"/>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Tree>
    <p:extLst>
      <p:ext uri="{BB962C8B-B14F-4D97-AF65-F5344CB8AC3E}">
        <p14:creationId xmlns:p14="http://schemas.microsoft.com/office/powerpoint/2010/main" val="223107727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5886763-679A-4A1C-B166-0DF96AB9A3D1}"/>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5C013BEB-E336-40DE-B861-48785B77A931}"/>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AD09D876-3C8A-4AB2-9F00-CD22A1664E57}"/>
              </a:ext>
            </a:extLst>
          </p:cNvPr>
          <p:cNvSpPr txBox="1"/>
          <p:nvPr/>
        </p:nvSpPr>
        <p:spPr>
          <a:xfrm>
            <a:off x="1226684" y="213720"/>
            <a:ext cx="2371162" cy="584775"/>
          </a:xfrm>
          <a:prstGeom prst="rect">
            <a:avLst/>
          </a:prstGeom>
          <a:noFill/>
        </p:spPr>
        <p:txBody>
          <a:bodyPr wrap="none" rtlCol="0">
            <a:spAutoFit/>
          </a:bodyPr>
          <a:lstStyle/>
          <a:p>
            <a:pPr lvl="0" defTabSz="609585"/>
            <a:r>
              <a:rPr lang="en-US" altLang="zh-CN" sz="3200" dirty="0">
                <a:solidFill>
                  <a:prstClr val="black">
                    <a:lumMod val="75000"/>
                    <a:lumOff val="25000"/>
                  </a:prstClr>
                </a:solidFill>
                <a:latin typeface="Arial" panose="020B0604020202020204" pitchFamily="34" charset="0"/>
                <a:cs typeface="Arial" panose="020B0604020202020204" pitchFamily="34" charset="0"/>
              </a:rPr>
              <a:t>Background</a:t>
            </a:r>
          </a:p>
        </p:txBody>
      </p:sp>
      <p:pic>
        <p:nvPicPr>
          <p:cNvPr id="7" name="Picture 6">
            <a:extLst>
              <a:ext uri="{FF2B5EF4-FFF2-40B4-BE49-F238E27FC236}">
                <a16:creationId xmlns:a16="http://schemas.microsoft.com/office/drawing/2014/main" id="{82124909-14AE-484F-B9F5-DDA2FB1BD9E8}"/>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pic>
        <p:nvPicPr>
          <p:cNvPr id="8" name="图片 7">
            <a:extLst>
              <a:ext uri="{FF2B5EF4-FFF2-40B4-BE49-F238E27FC236}">
                <a16:creationId xmlns:a16="http://schemas.microsoft.com/office/drawing/2014/main" id="{FC98DA67-5893-4A66-A0D9-9C0A6DC17EFD}"/>
              </a:ext>
            </a:extLst>
          </p:cNvPr>
          <p:cNvPicPr>
            <a:picLocks noChangeAspect="1"/>
          </p:cNvPicPr>
          <p:nvPr/>
        </p:nvPicPr>
        <p:blipFill>
          <a:blip r:embed="rId4"/>
          <a:stretch>
            <a:fillRect/>
          </a:stretch>
        </p:blipFill>
        <p:spPr>
          <a:xfrm>
            <a:off x="6232195" y="3383405"/>
            <a:ext cx="5410200" cy="2571750"/>
          </a:xfrm>
          <a:prstGeom prst="rect">
            <a:avLst/>
          </a:prstGeom>
        </p:spPr>
      </p:pic>
      <p:pic>
        <p:nvPicPr>
          <p:cNvPr id="9" name="图片 8">
            <a:extLst>
              <a:ext uri="{FF2B5EF4-FFF2-40B4-BE49-F238E27FC236}">
                <a16:creationId xmlns:a16="http://schemas.microsoft.com/office/drawing/2014/main" id="{A86AEED8-97DF-4A05-A1F6-0C33CAD6E1C1}"/>
              </a:ext>
            </a:extLst>
          </p:cNvPr>
          <p:cNvPicPr>
            <a:picLocks noChangeAspect="1"/>
          </p:cNvPicPr>
          <p:nvPr/>
        </p:nvPicPr>
        <p:blipFill>
          <a:blip r:embed="rId5"/>
          <a:stretch>
            <a:fillRect/>
          </a:stretch>
        </p:blipFill>
        <p:spPr>
          <a:xfrm>
            <a:off x="954914" y="3716780"/>
            <a:ext cx="4552950" cy="2238375"/>
          </a:xfrm>
          <a:prstGeom prst="rect">
            <a:avLst/>
          </a:prstGeom>
        </p:spPr>
      </p:pic>
      <p:sp>
        <p:nvSpPr>
          <p:cNvPr id="11" name="文本框 10">
            <a:extLst>
              <a:ext uri="{FF2B5EF4-FFF2-40B4-BE49-F238E27FC236}">
                <a16:creationId xmlns:a16="http://schemas.microsoft.com/office/drawing/2014/main" id="{FCF77F7B-5745-4B6B-95E5-0D22D5A7214C}"/>
              </a:ext>
            </a:extLst>
          </p:cNvPr>
          <p:cNvSpPr txBox="1"/>
          <p:nvPr/>
        </p:nvSpPr>
        <p:spPr>
          <a:xfrm>
            <a:off x="862508" y="3105834"/>
            <a:ext cx="491369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华为云数据中心互联和灾备方案</a:t>
            </a:r>
          </a:p>
          <a:p>
            <a:endParaRPr lang="zh-CN" altLang="en-US" dirty="0"/>
          </a:p>
        </p:txBody>
      </p:sp>
      <p:sp>
        <p:nvSpPr>
          <p:cNvPr id="12" name="文本框 11">
            <a:extLst>
              <a:ext uri="{FF2B5EF4-FFF2-40B4-BE49-F238E27FC236}">
                <a16:creationId xmlns:a16="http://schemas.microsoft.com/office/drawing/2014/main" id="{832D686B-43DF-48D1-952C-0C1809912356}"/>
              </a:ext>
            </a:extLst>
          </p:cNvPr>
          <p:cNvSpPr txBox="1"/>
          <p:nvPr/>
        </p:nvSpPr>
        <p:spPr>
          <a:xfrm>
            <a:off x="1897916" y="1295766"/>
            <a:ext cx="3169385"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Cloud Computing </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Cloud data center</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IP WAN</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DCE</a:t>
            </a:r>
          </a:p>
        </p:txBody>
      </p:sp>
      <p:sp>
        <p:nvSpPr>
          <p:cNvPr id="13" name="文本框 12">
            <a:extLst>
              <a:ext uri="{FF2B5EF4-FFF2-40B4-BE49-F238E27FC236}">
                <a16:creationId xmlns:a16="http://schemas.microsoft.com/office/drawing/2014/main" id="{2EEC02B7-F460-47F7-803E-4F5F3A021694}"/>
              </a:ext>
            </a:extLst>
          </p:cNvPr>
          <p:cNvSpPr txBox="1"/>
          <p:nvPr/>
        </p:nvSpPr>
        <p:spPr>
          <a:xfrm>
            <a:off x="5717846" y="1276862"/>
            <a:ext cx="5740730"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Storage network</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Network performance measurement</a:t>
            </a: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iSCSI</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RDMA</a:t>
            </a:r>
          </a:p>
        </p:txBody>
      </p:sp>
    </p:spTree>
    <p:extLst>
      <p:ext uri="{BB962C8B-B14F-4D97-AF65-F5344CB8AC3E}">
        <p14:creationId xmlns:p14="http://schemas.microsoft.com/office/powerpoint/2010/main" val="4202575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630BEE2-0B9F-4D31-83A5-A5EAA7228151}"/>
              </a:ext>
            </a:extLst>
          </p:cNvPr>
          <p:cNvGrpSpPr/>
          <p:nvPr/>
        </p:nvGrpSpPr>
        <p:grpSpPr>
          <a:xfrm>
            <a:off x="1526670" y="1666124"/>
            <a:ext cx="2384573" cy="2384573"/>
            <a:chOff x="4240335" y="3008435"/>
            <a:chExt cx="3711332" cy="3711332"/>
          </a:xfrm>
        </p:grpSpPr>
        <p:sp>
          <p:nvSpPr>
            <p:cNvPr id="5" name="椭圆 4">
              <a:extLst>
                <a:ext uri="{FF2B5EF4-FFF2-40B4-BE49-F238E27FC236}">
                  <a16:creationId xmlns:a16="http://schemas.microsoft.com/office/drawing/2014/main" id="{E5A2ED26-3FC5-4D1F-AB2E-00A6D3C510D4}"/>
                </a:ext>
              </a:extLst>
            </p:cNvPr>
            <p:cNvSpPr/>
            <p:nvPr/>
          </p:nvSpPr>
          <p:spPr>
            <a:xfrm>
              <a:off x="4240335" y="3008435"/>
              <a:ext cx="3711332" cy="3711332"/>
            </a:xfrm>
            <a:prstGeom prst="ellipse">
              <a:avLst/>
            </a:prstGeom>
            <a:gradFill>
              <a:gsLst>
                <a:gs pos="100000">
                  <a:schemeClr val="bg1">
                    <a:lumMod val="75000"/>
                  </a:schemeClr>
                </a:gs>
                <a:gs pos="0">
                  <a:schemeClr val="bg1"/>
                </a:gs>
              </a:gsLst>
              <a:lin ang="5400000" scaled="0"/>
            </a:gradFill>
            <a:ln w="9525">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grpSp>
          <p:nvGrpSpPr>
            <p:cNvPr id="6" name="组合 5">
              <a:extLst>
                <a:ext uri="{FF2B5EF4-FFF2-40B4-BE49-F238E27FC236}">
                  <a16:creationId xmlns:a16="http://schemas.microsoft.com/office/drawing/2014/main" id="{77444463-35B5-42AC-9ED8-E6E159253D8B}"/>
                </a:ext>
              </a:extLst>
            </p:cNvPr>
            <p:cNvGrpSpPr/>
            <p:nvPr/>
          </p:nvGrpSpPr>
          <p:grpSpPr>
            <a:xfrm>
              <a:off x="4710169" y="3478269"/>
              <a:ext cx="2771663" cy="2771663"/>
              <a:chOff x="2193191" y="1899415"/>
              <a:chExt cx="2421376" cy="2421376"/>
            </a:xfrm>
            <a:effectLst/>
          </p:grpSpPr>
          <p:sp>
            <p:nvSpPr>
              <p:cNvPr id="7" name="椭圆 6">
                <a:extLst>
                  <a:ext uri="{FF2B5EF4-FFF2-40B4-BE49-F238E27FC236}">
                    <a16:creationId xmlns:a16="http://schemas.microsoft.com/office/drawing/2014/main" id="{5461E00B-DF65-42FB-ABFF-B8F1D3B226A0}"/>
                  </a:ext>
                </a:extLst>
              </p:cNvPr>
              <p:cNvSpPr/>
              <p:nvPr/>
            </p:nvSpPr>
            <p:spPr>
              <a:xfrm>
                <a:off x="2193191" y="1899415"/>
                <a:ext cx="2421376" cy="2421376"/>
              </a:xfrm>
              <a:prstGeom prst="ellipse">
                <a:avLst/>
              </a:prstGeom>
              <a:solidFill>
                <a:srgbClr val="2BB7B3"/>
              </a:solidFill>
              <a:ln w="31750">
                <a:gradFill flip="none" rotWithShape="1">
                  <a:gsLst>
                    <a:gs pos="0">
                      <a:schemeClr val="bg1">
                        <a:lumMod val="75000"/>
                      </a:schemeClr>
                    </a:gs>
                    <a:gs pos="100000">
                      <a:schemeClr val="bg1"/>
                    </a:gs>
                  </a:gsLst>
                  <a:lin ang="2700000" scaled="1"/>
                  <a:tileRect/>
                </a:gradFill>
              </a:ln>
              <a:effectLst>
                <a:innerShdw blurRad="127000" dist="63500" dir="13500000">
                  <a:schemeClr val="accent3">
                    <a:lumMod val="50000"/>
                    <a:alpha val="8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8" name="椭圆 7">
                <a:extLst>
                  <a:ext uri="{FF2B5EF4-FFF2-40B4-BE49-F238E27FC236}">
                    <a16:creationId xmlns:a16="http://schemas.microsoft.com/office/drawing/2014/main" id="{8AFCF0BE-DEBA-41BF-9DD5-D7749396A1ED}"/>
                  </a:ext>
                </a:extLst>
              </p:cNvPr>
              <p:cNvSpPr/>
              <p:nvPr/>
            </p:nvSpPr>
            <p:spPr>
              <a:xfrm>
                <a:off x="2345502" y="2051726"/>
                <a:ext cx="2116756" cy="2116756"/>
              </a:xfrm>
              <a:prstGeom prst="ellipse">
                <a:avLst/>
              </a:prstGeom>
              <a:solidFill>
                <a:schemeClr val="bg1">
                  <a:lumMod val="95000"/>
                </a:schemeClr>
              </a:solidFill>
              <a:ln w="50800">
                <a:noFill/>
              </a:ln>
              <a:effectLst>
                <a:outerShdw blurRad="152400" dist="63500" dir="2700000" algn="tl" rotWithShape="0">
                  <a:schemeClr val="accent3">
                    <a:lumMod val="50000"/>
                    <a:alpha val="64000"/>
                  </a:schemeClr>
                </a:outerShdw>
              </a:effectLst>
              <a:scene3d>
                <a:camera prst="orthographicFront"/>
                <a:lightRig rig="threePt" dir="t"/>
              </a:scene3d>
              <a:sp3d prstMaterial="softEdge">
                <a:bevelT w="82550" h="254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Calibri"/>
                  <a:ea typeface="宋体" panose="02010600030101010101" pitchFamily="2" charset="-122"/>
                  <a:cs typeface="+mn-cs"/>
                </a:endParaRPr>
              </a:p>
            </p:txBody>
          </p:sp>
        </p:grpSp>
      </p:grpSp>
      <p:sp>
        <p:nvSpPr>
          <p:cNvPr id="9" name="任意多边形 8">
            <a:extLst>
              <a:ext uri="{FF2B5EF4-FFF2-40B4-BE49-F238E27FC236}">
                <a16:creationId xmlns:a16="http://schemas.microsoft.com/office/drawing/2014/main" id="{E87B1A3D-831E-406B-90C7-8E26D130FB71}"/>
              </a:ext>
            </a:extLst>
          </p:cNvPr>
          <p:cNvSpPr/>
          <p:nvPr/>
        </p:nvSpPr>
        <p:spPr>
          <a:xfrm>
            <a:off x="0" y="-185707"/>
            <a:ext cx="2755900" cy="7043708"/>
          </a:xfrm>
          <a:custGeom>
            <a:avLst/>
            <a:gdLst>
              <a:gd name="connsiteX0" fmla="*/ 0 w 2837789"/>
              <a:gd name="connsiteY0" fmla="*/ 0 h 8001905"/>
              <a:gd name="connsiteX1" fmla="*/ 2837788 w 2837789"/>
              <a:gd name="connsiteY1" fmla="*/ 0 h 8001905"/>
              <a:gd name="connsiteX2" fmla="*/ 2837788 w 2837789"/>
              <a:gd name="connsiteY2" fmla="*/ 1968500 h 8001905"/>
              <a:gd name="connsiteX3" fmla="*/ 2837789 w 2837789"/>
              <a:gd name="connsiteY3" fmla="*/ 1968500 h 8001905"/>
              <a:gd name="connsiteX4" fmla="*/ 2837789 w 2837789"/>
              <a:gd name="connsiteY4" fmla="*/ 2363879 h 8001905"/>
              <a:gd name="connsiteX5" fmla="*/ 2618085 w 2837789"/>
              <a:gd name="connsiteY5" fmla="*/ 2386026 h 8001905"/>
              <a:gd name="connsiteX6" fmla="*/ 1747634 w 2837789"/>
              <a:gd name="connsiteY6" fmla="*/ 3454034 h 8001905"/>
              <a:gd name="connsiteX7" fmla="*/ 2618085 w 2837789"/>
              <a:gd name="connsiteY7" fmla="*/ 4522042 h 8001905"/>
              <a:gd name="connsiteX8" fmla="*/ 2837789 w 2837789"/>
              <a:gd name="connsiteY8" fmla="*/ 4544190 h 8001905"/>
              <a:gd name="connsiteX9" fmla="*/ 2837789 w 2837789"/>
              <a:gd name="connsiteY9" fmla="*/ 6858000 h 8001905"/>
              <a:gd name="connsiteX10" fmla="*/ 2837788 w 2837789"/>
              <a:gd name="connsiteY10" fmla="*/ 6858000 h 8001905"/>
              <a:gd name="connsiteX11" fmla="*/ 2837788 w 2837789"/>
              <a:gd name="connsiteY11" fmla="*/ 8001905 h 8001905"/>
              <a:gd name="connsiteX12" fmla="*/ 0 w 2837789"/>
              <a:gd name="connsiteY12" fmla="*/ 8001905 h 8001905"/>
              <a:gd name="connsiteX13" fmla="*/ 0 w 2837789"/>
              <a:gd name="connsiteY13" fmla="*/ 6858000 h 8001905"/>
              <a:gd name="connsiteX14" fmla="*/ 0 w 2837789"/>
              <a:gd name="connsiteY14" fmla="*/ 6376305 h 8001905"/>
              <a:gd name="connsiteX15" fmla="*/ 0 w 2837789"/>
              <a:gd name="connsiteY15" fmla="*/ 2133600 h 8001905"/>
              <a:gd name="connsiteX16" fmla="*/ 0 w 2837789"/>
              <a:gd name="connsiteY16" fmla="*/ 1968500 h 80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7789" h="8001905">
                <a:moveTo>
                  <a:pt x="0" y="0"/>
                </a:moveTo>
                <a:lnTo>
                  <a:pt x="2837788" y="0"/>
                </a:lnTo>
                <a:lnTo>
                  <a:pt x="2837788" y="1968500"/>
                </a:lnTo>
                <a:lnTo>
                  <a:pt x="2837789" y="1968500"/>
                </a:lnTo>
                <a:lnTo>
                  <a:pt x="2837789" y="2363879"/>
                </a:lnTo>
                <a:lnTo>
                  <a:pt x="2618085" y="2386026"/>
                </a:lnTo>
                <a:cubicBezTo>
                  <a:pt x="2121320" y="2487680"/>
                  <a:pt x="1747634" y="2927218"/>
                  <a:pt x="1747634" y="3454034"/>
                </a:cubicBezTo>
                <a:cubicBezTo>
                  <a:pt x="1747634" y="3980852"/>
                  <a:pt x="2121320" y="4420389"/>
                  <a:pt x="2618085" y="4522042"/>
                </a:cubicBezTo>
                <a:lnTo>
                  <a:pt x="2837789" y="4544190"/>
                </a:lnTo>
                <a:lnTo>
                  <a:pt x="2837789" y="6858000"/>
                </a:lnTo>
                <a:lnTo>
                  <a:pt x="2837788" y="6858000"/>
                </a:lnTo>
                <a:lnTo>
                  <a:pt x="2837788" y="8001905"/>
                </a:lnTo>
                <a:lnTo>
                  <a:pt x="0" y="8001905"/>
                </a:lnTo>
                <a:lnTo>
                  <a:pt x="0" y="6858000"/>
                </a:lnTo>
                <a:lnTo>
                  <a:pt x="0" y="6376305"/>
                </a:lnTo>
                <a:lnTo>
                  <a:pt x="0" y="2133600"/>
                </a:lnTo>
                <a:lnTo>
                  <a:pt x="0" y="1968500"/>
                </a:lnTo>
                <a:close/>
              </a:path>
            </a:pathLst>
          </a:custGeom>
          <a:solidFill>
            <a:srgbClr val="2BB7B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0" name="圆角矩形 9">
            <a:extLst>
              <a:ext uri="{FF2B5EF4-FFF2-40B4-BE49-F238E27FC236}">
                <a16:creationId xmlns:a16="http://schemas.microsoft.com/office/drawing/2014/main" id="{5AE1D172-79B1-4F19-9885-612E3E489177}"/>
              </a:ext>
            </a:extLst>
          </p:cNvPr>
          <p:cNvSpPr/>
          <p:nvPr/>
        </p:nvSpPr>
        <p:spPr>
          <a:xfrm>
            <a:off x="4001461" y="4379076"/>
            <a:ext cx="6838231" cy="42891"/>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Calibri"/>
              <a:ea typeface="宋体" panose="02010600030101010101" pitchFamily="2" charset="-122"/>
              <a:cs typeface="+mn-cs"/>
            </a:endParaRPr>
          </a:p>
        </p:txBody>
      </p:sp>
      <p:sp>
        <p:nvSpPr>
          <p:cNvPr id="11" name="文本框 10">
            <a:extLst>
              <a:ext uri="{FF2B5EF4-FFF2-40B4-BE49-F238E27FC236}">
                <a16:creationId xmlns:a16="http://schemas.microsoft.com/office/drawing/2014/main" id="{58F17573-1940-4303-82D7-811CAD0A2957}"/>
              </a:ext>
            </a:extLst>
          </p:cNvPr>
          <p:cNvSpPr txBox="1"/>
          <p:nvPr/>
        </p:nvSpPr>
        <p:spPr>
          <a:xfrm>
            <a:off x="3855887" y="2092178"/>
            <a:ext cx="4805036" cy="1569660"/>
          </a:xfrm>
          <a:prstGeom prst="rect">
            <a:avLst/>
          </a:prstGeom>
          <a:noFill/>
        </p:spPr>
        <p:txBody>
          <a:bodyPr wrap="square" lIns="91440" tIns="45720" rIns="91440" bIns="45720"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rPr>
              <a:t>PART 02</a:t>
            </a:r>
            <a:endParaRPr kumimoji="0" lang="zh-CN" altLang="en-US" sz="9600" b="0" i="0" u="none" strike="noStrike" kern="1200" cap="none" spc="0" normalizeH="0" baseline="0" noProof="0" dirty="0">
              <a:ln>
                <a:noFill/>
              </a:ln>
              <a:solidFill>
                <a:srgbClr val="2BB7B3"/>
              </a:solidFill>
              <a:effectLst/>
              <a:uLnTx/>
              <a:uFillTx/>
              <a:latin typeface="Impact" panose="020B0806030902050204" pitchFamily="34" charset="0"/>
              <a:ea typeface="等线" panose="02010600030101010101" pitchFamily="2" charset="-122"/>
              <a:cs typeface="+mn-cs"/>
            </a:endParaRPr>
          </a:p>
        </p:txBody>
      </p:sp>
      <p:sp>
        <p:nvSpPr>
          <p:cNvPr id="12" name="文本框 11">
            <a:extLst>
              <a:ext uri="{FF2B5EF4-FFF2-40B4-BE49-F238E27FC236}">
                <a16:creationId xmlns:a16="http://schemas.microsoft.com/office/drawing/2014/main" id="{0703EC20-50CE-4B4D-9955-FD3812FBD62A}"/>
              </a:ext>
            </a:extLst>
          </p:cNvPr>
          <p:cNvSpPr txBox="1"/>
          <p:nvPr/>
        </p:nvSpPr>
        <p:spPr>
          <a:xfrm>
            <a:off x="3865854" y="3777734"/>
            <a:ext cx="4795068" cy="523220"/>
          </a:xfrm>
          <a:prstGeom prst="rect">
            <a:avLst/>
          </a:prstGeom>
          <a:noFill/>
        </p:spPr>
        <p:txBody>
          <a:bodyPr wrap="square" rtlCol="0">
            <a:spAutoFit/>
          </a:bodyPr>
          <a:lstStyle/>
          <a:p>
            <a:pPr lvl="0" defTabSz="609585">
              <a:defRPr/>
            </a:pPr>
            <a:r>
              <a:rPr lang="en-US" altLang="zh-CN" sz="2800" b="1" dirty="0">
                <a:solidFill>
                  <a:prstClr val="black">
                    <a:lumMod val="75000"/>
                    <a:lumOff val="25000"/>
                  </a:prstClr>
                </a:solidFill>
                <a:latin typeface="ITC Avant Garde Std Bk" panose="020B0502020202020204" pitchFamily="34" charset="0"/>
              </a:rPr>
              <a:t>literature review</a:t>
            </a:r>
          </a:p>
        </p:txBody>
      </p:sp>
      <p:pic>
        <p:nvPicPr>
          <p:cNvPr id="13" name="Picture 2">
            <a:extLst>
              <a:ext uri="{FF2B5EF4-FFF2-40B4-BE49-F238E27FC236}">
                <a16:creationId xmlns:a16="http://schemas.microsoft.com/office/drawing/2014/main" id="{1DB0240A-EB5D-4F69-BE71-AB755D4E891D}"/>
              </a:ext>
            </a:extLst>
          </p:cNvPr>
          <p:cNvPicPr>
            <a:picLocks noChangeAspect="1"/>
          </p:cNvPicPr>
          <p:nvPr/>
        </p:nvPicPr>
        <p:blipFill rotWithShape="1">
          <a:blip r:embed="rId3">
            <a:extLst>
              <a:ext uri="{28A0092B-C50C-407E-A947-70E740481C1C}">
                <a14:useLocalDpi xmlns:a14="http://schemas.microsoft.com/office/drawing/2010/main" val="0"/>
              </a:ext>
            </a:extLst>
          </a:blip>
          <a:srcRect l="38656" t="24220" r="37010" b="44357"/>
          <a:stretch/>
        </p:blipFill>
        <p:spPr>
          <a:xfrm>
            <a:off x="1794646" y="1983261"/>
            <a:ext cx="1951630" cy="1780825"/>
          </a:xfrm>
          <a:prstGeom prst="rect">
            <a:avLst/>
          </a:prstGeom>
        </p:spPr>
      </p:pic>
    </p:spTree>
    <p:extLst>
      <p:ext uri="{BB962C8B-B14F-4D97-AF65-F5344CB8AC3E}">
        <p14:creationId xmlns:p14="http://schemas.microsoft.com/office/powerpoint/2010/main" val="253469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4815373-A0C9-4AAE-9A8C-8BC909A49565}"/>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B1AC7D0F-559D-4764-BABA-6B05F5E20E1E}"/>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BE2B85AE-AE13-444E-B0ED-BB146D778558}"/>
              </a:ext>
            </a:extLst>
          </p:cNvPr>
          <p:cNvSpPr txBox="1"/>
          <p:nvPr/>
        </p:nvSpPr>
        <p:spPr>
          <a:xfrm>
            <a:off x="1228877" y="299057"/>
            <a:ext cx="5915145" cy="461665"/>
          </a:xfrm>
          <a:prstGeom prst="rect">
            <a:avLst/>
          </a:prstGeom>
          <a:noFill/>
        </p:spPr>
        <p:txBody>
          <a:bodyPr wrap="none" rtlCol="0">
            <a:spAutoFit/>
          </a:bodyPr>
          <a:lstStyle/>
          <a:p>
            <a:r>
              <a:rPr lang="en-US" altLang="zh-CN" sz="2400" dirty="0"/>
              <a:t>Passive Network</a:t>
            </a:r>
            <a:r>
              <a:rPr lang="en-US" altLang="zh-CN" sz="2400" dirty="0">
                <a:solidFill>
                  <a:prstClr val="black">
                    <a:lumMod val="75000"/>
                    <a:lumOff val="25000"/>
                  </a:prstClr>
                </a:solidFill>
                <a:latin typeface="Arial" panose="020B0604020202020204" pitchFamily="34" charset="0"/>
                <a:cs typeface="Arial" panose="020B0604020202020204" pitchFamily="34" charset="0"/>
              </a:rPr>
              <a:t> Performance</a:t>
            </a:r>
            <a:r>
              <a:rPr lang="en-US" altLang="zh-CN" sz="2400" dirty="0"/>
              <a:t> Measurement</a:t>
            </a:r>
            <a:endParaRPr lang="zh-CN" altLang="en-US" sz="2400" dirty="0"/>
          </a:p>
        </p:txBody>
      </p:sp>
      <p:pic>
        <p:nvPicPr>
          <p:cNvPr id="7" name="Picture 6">
            <a:extLst>
              <a:ext uri="{FF2B5EF4-FFF2-40B4-BE49-F238E27FC236}">
                <a16:creationId xmlns:a16="http://schemas.microsoft.com/office/drawing/2014/main" id="{91EFE94C-0260-4FEA-836F-4A3EA5C712FC}"/>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3" name="矩形 2">
            <a:extLst>
              <a:ext uri="{FF2B5EF4-FFF2-40B4-BE49-F238E27FC236}">
                <a16:creationId xmlns:a16="http://schemas.microsoft.com/office/drawing/2014/main" id="{2B0FDF76-78FE-4431-B03C-3C4910693299}"/>
              </a:ext>
            </a:extLst>
          </p:cNvPr>
          <p:cNvSpPr/>
          <p:nvPr/>
        </p:nvSpPr>
        <p:spPr>
          <a:xfrm>
            <a:off x="482473" y="925641"/>
            <a:ext cx="6096000" cy="738664"/>
          </a:xfrm>
          <a:prstGeom prst="rect">
            <a:avLst/>
          </a:prstGeom>
        </p:spPr>
        <p:txBody>
          <a:bodyPr>
            <a:spAutoFit/>
          </a:bodyPr>
          <a:lstStyle/>
          <a:p>
            <a:r>
              <a:rPr lang="en-US" altLang="zh-CN" sz="2400" b="1" dirty="0">
                <a:solidFill>
                  <a:srgbClr val="000000"/>
                </a:solidFill>
                <a:latin typeface="Times New Roman" panose="02020603050405020304" pitchFamily="18" charset="0"/>
                <a:cs typeface="Times New Roman" panose="02020603050405020304" pitchFamily="18" charset="0"/>
              </a:rPr>
              <a:t>latency(RTT): </a:t>
            </a:r>
            <a:br>
              <a:rPr lang="en-US" altLang="zh-CN" dirty="0"/>
            </a:br>
            <a:endParaRPr lang="zh-CN" altLang="en-US" dirty="0"/>
          </a:p>
        </p:txBody>
      </p:sp>
      <p:pic>
        <p:nvPicPr>
          <p:cNvPr id="8" name="图片 7">
            <a:extLst>
              <a:ext uri="{FF2B5EF4-FFF2-40B4-BE49-F238E27FC236}">
                <a16:creationId xmlns:a16="http://schemas.microsoft.com/office/drawing/2014/main" id="{CD2DF351-557C-474E-BDE0-492C64DF767E}"/>
              </a:ext>
            </a:extLst>
          </p:cNvPr>
          <p:cNvPicPr>
            <a:picLocks noChangeAspect="1"/>
          </p:cNvPicPr>
          <p:nvPr/>
        </p:nvPicPr>
        <p:blipFill>
          <a:blip r:embed="rId4"/>
          <a:stretch>
            <a:fillRect/>
          </a:stretch>
        </p:blipFill>
        <p:spPr>
          <a:xfrm>
            <a:off x="2846057" y="1017408"/>
            <a:ext cx="6810375" cy="3505200"/>
          </a:xfrm>
          <a:prstGeom prst="rect">
            <a:avLst/>
          </a:prstGeom>
        </p:spPr>
      </p:pic>
      <p:sp>
        <p:nvSpPr>
          <p:cNvPr id="9" name="文本框 8">
            <a:extLst>
              <a:ext uri="{FF2B5EF4-FFF2-40B4-BE49-F238E27FC236}">
                <a16:creationId xmlns:a16="http://schemas.microsoft.com/office/drawing/2014/main" id="{9588BC6F-C1BF-4055-85D7-90E87C0A9BAA}"/>
              </a:ext>
            </a:extLst>
          </p:cNvPr>
          <p:cNvSpPr txBox="1"/>
          <p:nvPr/>
        </p:nvSpPr>
        <p:spPr>
          <a:xfrm>
            <a:off x="1045692" y="4424557"/>
            <a:ext cx="9888748" cy="2308324"/>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one-time techniques</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r>
              <a:rPr lang="zh-CN" altLang="en-US" dirty="0"/>
              <a:t>（</a:t>
            </a:r>
            <a:r>
              <a:rPr lang="en-US" altLang="zh-CN" dirty="0"/>
              <a:t>a</a:t>
            </a:r>
            <a:r>
              <a:rPr lang="zh-CN" altLang="en-US" dirty="0"/>
              <a:t>）</a:t>
            </a:r>
            <a:r>
              <a:rPr lang="en-US" altLang="zh-CN" dirty="0"/>
              <a:t>(b)they can only measure the RTT at the beginning and ending of a connection.</a:t>
            </a:r>
            <a:r>
              <a:rPr lang="en-US" altLang="zh-CN" sz="2400" dirty="0"/>
              <a:t> </a:t>
            </a:r>
            <a:endParaRPr lang="en-US" altLang="zh-CN" sz="2400"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continuous techniques</a:t>
            </a:r>
          </a:p>
          <a:p>
            <a:r>
              <a:rPr lang="en-US" altLang="zh-CN" dirty="0"/>
              <a:t>(c)The TCP </a:t>
            </a:r>
            <a:r>
              <a:rPr lang="en-US" altLang="zh-CN" i="1" dirty="0"/>
              <a:t>timestamp </a:t>
            </a:r>
            <a:r>
              <a:rPr lang="en-US" altLang="zh-CN" dirty="0"/>
              <a:t>method  utilizes TCP timestamp option to associate a data segment with the ACK that triggered it. </a:t>
            </a:r>
            <a:br>
              <a:rPr lang="en-US" altLang="zh-CN" dirty="0"/>
            </a:br>
            <a:br>
              <a:rPr lang="en-US" altLang="zh-CN" dirty="0"/>
            </a:br>
            <a:endParaRPr lang="zh-CN" altLang="en-US" dirty="0"/>
          </a:p>
        </p:txBody>
      </p:sp>
    </p:spTree>
    <p:extLst>
      <p:ext uri="{BB962C8B-B14F-4D97-AF65-F5344CB8AC3E}">
        <p14:creationId xmlns:p14="http://schemas.microsoft.com/office/powerpoint/2010/main" val="2003568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F98861F-F0E5-4AEE-9A2D-9121D19B176E}"/>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43213CB2-1C0F-478A-B98C-E8AD291AE1F2}"/>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B29FAEEA-DCAC-4E05-8080-49506D4A4EDA}"/>
              </a:ext>
            </a:extLst>
          </p:cNvPr>
          <p:cNvSpPr txBox="1"/>
          <p:nvPr/>
        </p:nvSpPr>
        <p:spPr>
          <a:xfrm>
            <a:off x="1228877" y="299057"/>
            <a:ext cx="5915145" cy="461665"/>
          </a:xfrm>
          <a:prstGeom prst="rect">
            <a:avLst/>
          </a:prstGeom>
          <a:noFill/>
        </p:spPr>
        <p:txBody>
          <a:bodyPr wrap="none" rtlCol="0">
            <a:spAutoFit/>
          </a:bodyPr>
          <a:lstStyle/>
          <a:p>
            <a:r>
              <a:rPr lang="en-US" altLang="zh-CN" sz="2400" dirty="0"/>
              <a:t>Passive Network</a:t>
            </a:r>
            <a:r>
              <a:rPr lang="en-US" altLang="zh-CN" sz="2400" dirty="0">
                <a:solidFill>
                  <a:prstClr val="black">
                    <a:lumMod val="75000"/>
                    <a:lumOff val="25000"/>
                  </a:prstClr>
                </a:solidFill>
                <a:latin typeface="Arial" panose="020B0604020202020204" pitchFamily="34" charset="0"/>
                <a:cs typeface="Arial" panose="020B0604020202020204" pitchFamily="34" charset="0"/>
              </a:rPr>
              <a:t> Performance</a:t>
            </a:r>
            <a:r>
              <a:rPr lang="en-US" altLang="zh-CN" sz="2400" dirty="0"/>
              <a:t> Measurement</a:t>
            </a:r>
            <a:endParaRPr lang="zh-CN" altLang="en-US" sz="2400" dirty="0"/>
          </a:p>
        </p:txBody>
      </p:sp>
      <p:pic>
        <p:nvPicPr>
          <p:cNvPr id="7" name="Picture 6">
            <a:extLst>
              <a:ext uri="{FF2B5EF4-FFF2-40B4-BE49-F238E27FC236}">
                <a16:creationId xmlns:a16="http://schemas.microsoft.com/office/drawing/2014/main" id="{0FEED9E8-BE15-4C2E-8AC7-4B75FA9E56B3}"/>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8" name="矩形 7">
            <a:extLst>
              <a:ext uri="{FF2B5EF4-FFF2-40B4-BE49-F238E27FC236}">
                <a16:creationId xmlns:a16="http://schemas.microsoft.com/office/drawing/2014/main" id="{B1459187-07B5-456F-9FB1-3D1F76E395B1}"/>
              </a:ext>
            </a:extLst>
          </p:cNvPr>
          <p:cNvSpPr/>
          <p:nvPr/>
        </p:nvSpPr>
        <p:spPr>
          <a:xfrm>
            <a:off x="482473" y="925641"/>
            <a:ext cx="11022518" cy="2308324"/>
          </a:xfrm>
          <a:prstGeom prst="rect">
            <a:avLst/>
          </a:prstGeom>
        </p:spPr>
        <p:txBody>
          <a:bodyPr wrap="square">
            <a:spAutoFit/>
          </a:bodyPr>
          <a:lstStyle/>
          <a:p>
            <a:r>
              <a:rPr lang="en-US" altLang="zh-CN" sz="2400" b="1" dirty="0">
                <a:solidFill>
                  <a:srgbClr val="000000"/>
                </a:solidFill>
                <a:latin typeface="Times New Roman" panose="02020603050405020304" pitchFamily="18" charset="0"/>
                <a:cs typeface="Times New Roman" panose="02020603050405020304" pitchFamily="18" charset="0"/>
              </a:rPr>
              <a:t>Packet loss,</a:t>
            </a:r>
            <a:r>
              <a:rPr lang="zh-CN" altLang="en-US" sz="2400" b="1" dirty="0">
                <a:solidFill>
                  <a:srgbClr val="000000"/>
                </a:solidFill>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reordering:</a:t>
            </a:r>
          </a:p>
          <a:p>
            <a:r>
              <a:rPr lang="en-US" altLang="zh-CN" sz="2000" dirty="0"/>
              <a:t>The packet loss, out-of-order, retransmission, etc. of the TCP stream can also be measured by analyzing the behavior of the monitored </a:t>
            </a:r>
            <a:r>
              <a:rPr lang="en-US" altLang="zh-CN" sz="2000" dirty="0">
                <a:solidFill>
                  <a:srgbClr val="FF0000"/>
                </a:solidFill>
              </a:rPr>
              <a:t>TCP data packet</a:t>
            </a:r>
            <a:r>
              <a:rPr lang="en-US" altLang="zh-CN" sz="2000" dirty="0"/>
              <a:t>.</a:t>
            </a:r>
          </a:p>
          <a:p>
            <a:pPr marL="342900" indent="-342900">
              <a:buFont typeface="Arial" panose="020B0604020202020204" pitchFamily="34" charset="0"/>
              <a:buChar char="•"/>
            </a:pPr>
            <a:r>
              <a:rPr lang="en-US" altLang="zh-CN" sz="2000" dirty="0"/>
              <a:t>Sequence Number</a:t>
            </a:r>
          </a:p>
          <a:p>
            <a:pPr marL="342900" indent="-342900">
              <a:buFont typeface="Arial" panose="020B0604020202020204" pitchFamily="34" charset="0"/>
              <a:buChar char="•"/>
            </a:pPr>
            <a:r>
              <a:rPr lang="en-US" altLang="zh-CN" sz="2000" dirty="0"/>
              <a:t>IPID</a:t>
            </a:r>
          </a:p>
          <a:p>
            <a:pPr marL="342900" indent="-342900">
              <a:buFont typeface="Arial" panose="020B0604020202020204" pitchFamily="34" charset="0"/>
              <a:buChar char="•"/>
            </a:pPr>
            <a:r>
              <a:rPr lang="en-US" altLang="zh-CN" sz="2000" dirty="0"/>
              <a:t>Timestamp</a:t>
            </a:r>
          </a:p>
          <a:p>
            <a:pPr marL="342900" indent="-342900">
              <a:buFont typeface="Arial" panose="020B0604020202020204" pitchFamily="34" charset="0"/>
              <a:buChar char="•"/>
            </a:pPr>
            <a:endParaRPr lang="zh-CN" altLang="en-US" sz="2000" dirty="0"/>
          </a:p>
        </p:txBody>
      </p:sp>
      <p:sp>
        <p:nvSpPr>
          <p:cNvPr id="9" name="矩形 8">
            <a:extLst>
              <a:ext uri="{FF2B5EF4-FFF2-40B4-BE49-F238E27FC236}">
                <a16:creationId xmlns:a16="http://schemas.microsoft.com/office/drawing/2014/main" id="{5B3CA4CA-B4EC-40E0-9846-EF4CF61C0F73}"/>
              </a:ext>
            </a:extLst>
          </p:cNvPr>
          <p:cNvSpPr/>
          <p:nvPr/>
        </p:nvSpPr>
        <p:spPr>
          <a:xfrm>
            <a:off x="193716" y="4157782"/>
            <a:ext cx="9948906" cy="2492990"/>
          </a:xfrm>
          <a:prstGeom prst="rect">
            <a:avLst/>
          </a:prstGeom>
        </p:spPr>
        <p:txBody>
          <a:bodyPr wrap="square">
            <a:spAutoFit/>
          </a:bodyPr>
          <a:lstStyle/>
          <a:p>
            <a:r>
              <a:rPr lang="en-US" altLang="zh-CN" sz="2000" b="1" dirty="0">
                <a:solidFill>
                  <a:srgbClr val="000000"/>
                </a:solidFill>
                <a:latin typeface="Times New Roman" panose="02020603050405020304" pitchFamily="18" charset="0"/>
                <a:cs typeface="Times New Roman" panose="02020603050405020304" pitchFamily="18" charset="0"/>
              </a:rPr>
              <a:t>Passive Network Performance Measurement  Limitation</a:t>
            </a:r>
          </a:p>
          <a:p>
            <a:r>
              <a:rPr lang="en-US" altLang="zh-CN" sz="2000" b="1" dirty="0">
                <a:solidFill>
                  <a:srgbClr val="000000"/>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000" dirty="0"/>
              <a:t>High implementation complexity , the accuracy depends on the  network device.</a:t>
            </a:r>
          </a:p>
          <a:p>
            <a:pPr marL="285750" indent="-285750">
              <a:buFont typeface="Arial" panose="020B0604020202020204" pitchFamily="34" charset="0"/>
              <a:buChar char="•"/>
            </a:pPr>
            <a:r>
              <a:rPr lang="en-US" altLang="zh-CN" sz="2000" dirty="0"/>
              <a:t>It is difficult to deploy passive measurement points across domains.</a:t>
            </a:r>
          </a:p>
          <a:p>
            <a:pPr marL="285750" indent="-285750">
              <a:buFont typeface="Arial" panose="020B0604020202020204" pitchFamily="34" charset="0"/>
              <a:buChar char="•"/>
            </a:pPr>
            <a:r>
              <a:rPr lang="en-US" altLang="zh-CN" sz="2000" dirty="0"/>
              <a:t>The extra cost of measurement is large.</a:t>
            </a:r>
          </a:p>
          <a:p>
            <a:pPr marL="285750" indent="-285750">
              <a:buFont typeface="Arial" panose="020B0604020202020204" pitchFamily="34" charset="0"/>
              <a:buChar char="•"/>
            </a:pPr>
            <a:r>
              <a:rPr lang="en-US" altLang="zh-CN" sz="2000" dirty="0"/>
              <a:t>It is difficult to conduct targeted monitoring of the experience of network specific services</a:t>
            </a:r>
            <a:br>
              <a:rPr lang="zh-CN" altLang="en-US" dirty="0"/>
            </a:br>
            <a:br>
              <a:rPr lang="en-US" altLang="zh-CN" dirty="0"/>
            </a:br>
            <a:endParaRPr lang="zh-CN" altLang="en-US" dirty="0"/>
          </a:p>
        </p:txBody>
      </p:sp>
      <p:pic>
        <p:nvPicPr>
          <p:cNvPr id="10" name="图片 9">
            <a:extLst>
              <a:ext uri="{FF2B5EF4-FFF2-40B4-BE49-F238E27FC236}">
                <a16:creationId xmlns:a16="http://schemas.microsoft.com/office/drawing/2014/main" id="{28A69E41-D0D4-4B24-AD51-4A972859B88B}"/>
              </a:ext>
            </a:extLst>
          </p:cNvPr>
          <p:cNvPicPr>
            <a:picLocks noChangeAspect="1"/>
          </p:cNvPicPr>
          <p:nvPr/>
        </p:nvPicPr>
        <p:blipFill>
          <a:blip r:embed="rId4"/>
          <a:stretch>
            <a:fillRect/>
          </a:stretch>
        </p:blipFill>
        <p:spPr>
          <a:xfrm>
            <a:off x="5541571" y="1592873"/>
            <a:ext cx="6312336" cy="2473141"/>
          </a:xfrm>
          <a:prstGeom prst="rect">
            <a:avLst/>
          </a:prstGeom>
        </p:spPr>
      </p:pic>
    </p:spTree>
    <p:extLst>
      <p:ext uri="{BB962C8B-B14F-4D97-AF65-F5344CB8AC3E}">
        <p14:creationId xmlns:p14="http://schemas.microsoft.com/office/powerpoint/2010/main" val="1722982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66747E-C892-4E20-B3EF-4F12787528F1}"/>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818F085A-6A16-4858-B428-F978CBBC51B7}"/>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4F77C6C3-01E6-41E9-B25A-9B86CBCF716B}"/>
              </a:ext>
            </a:extLst>
          </p:cNvPr>
          <p:cNvSpPr txBox="1"/>
          <p:nvPr/>
        </p:nvSpPr>
        <p:spPr>
          <a:xfrm>
            <a:off x="1228877" y="299057"/>
            <a:ext cx="6027869" cy="461665"/>
          </a:xfrm>
          <a:prstGeom prst="rect">
            <a:avLst/>
          </a:prstGeom>
          <a:noFill/>
        </p:spPr>
        <p:txBody>
          <a:bodyPr wrap="none" rtlCol="0">
            <a:spAutoFit/>
          </a:bodyPr>
          <a:lstStyle/>
          <a:p>
            <a:r>
              <a:rPr lang="en-US" altLang="zh-CN" sz="2400" dirty="0"/>
              <a:t>Activate Network </a:t>
            </a:r>
            <a:r>
              <a:rPr lang="en-US" altLang="zh-CN" sz="2400" dirty="0">
                <a:solidFill>
                  <a:prstClr val="black">
                    <a:lumMod val="75000"/>
                    <a:lumOff val="25000"/>
                  </a:prstClr>
                </a:solidFill>
                <a:latin typeface="Arial" panose="020B0604020202020204" pitchFamily="34" charset="0"/>
                <a:cs typeface="Arial" panose="020B0604020202020204" pitchFamily="34" charset="0"/>
              </a:rPr>
              <a:t>Performance </a:t>
            </a:r>
            <a:r>
              <a:rPr lang="en-US" altLang="zh-CN" sz="2400" dirty="0"/>
              <a:t>Measurement</a:t>
            </a:r>
            <a:endParaRPr lang="zh-CN" altLang="en-US" sz="2400" dirty="0"/>
          </a:p>
        </p:txBody>
      </p:sp>
      <p:pic>
        <p:nvPicPr>
          <p:cNvPr id="7" name="Picture 6">
            <a:extLst>
              <a:ext uri="{FF2B5EF4-FFF2-40B4-BE49-F238E27FC236}">
                <a16:creationId xmlns:a16="http://schemas.microsoft.com/office/drawing/2014/main" id="{A4629580-49AA-428B-8ADD-4DAE64E203A9}"/>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2" name="文本框 1">
            <a:extLst>
              <a:ext uri="{FF2B5EF4-FFF2-40B4-BE49-F238E27FC236}">
                <a16:creationId xmlns:a16="http://schemas.microsoft.com/office/drawing/2014/main" id="{615CD57F-2F85-4A2C-B59B-0CF9B0192E96}"/>
              </a:ext>
            </a:extLst>
          </p:cNvPr>
          <p:cNvSpPr txBox="1"/>
          <p:nvPr/>
        </p:nvSpPr>
        <p:spPr>
          <a:xfrm>
            <a:off x="687010" y="1290612"/>
            <a:ext cx="5923303" cy="461665"/>
          </a:xfrm>
          <a:prstGeom prst="rect">
            <a:avLst/>
          </a:prstGeom>
          <a:noFill/>
        </p:spPr>
        <p:txBody>
          <a:bodyPr wrap="square" rtlCol="0">
            <a:spAutoFit/>
          </a:bodyPr>
          <a:lstStyle/>
          <a:p>
            <a:r>
              <a:rPr lang="en-US" altLang="zh-CN" sz="2400" b="1" dirty="0"/>
              <a:t>Based on ICMP messages</a:t>
            </a:r>
            <a:endParaRPr lang="zh-CN" altLang="en-US" sz="2400" b="1" dirty="0"/>
          </a:p>
        </p:txBody>
      </p:sp>
      <p:sp>
        <p:nvSpPr>
          <p:cNvPr id="8" name="文本框 7">
            <a:extLst>
              <a:ext uri="{FF2B5EF4-FFF2-40B4-BE49-F238E27FC236}">
                <a16:creationId xmlns:a16="http://schemas.microsoft.com/office/drawing/2014/main" id="{5899D0B7-653A-4858-BA24-B9B21948816E}"/>
              </a:ext>
            </a:extLst>
          </p:cNvPr>
          <p:cNvSpPr txBox="1"/>
          <p:nvPr/>
        </p:nvSpPr>
        <p:spPr>
          <a:xfrm>
            <a:off x="687010" y="3713293"/>
            <a:ext cx="5923303" cy="461665"/>
          </a:xfrm>
          <a:prstGeom prst="rect">
            <a:avLst/>
          </a:prstGeom>
          <a:noFill/>
        </p:spPr>
        <p:txBody>
          <a:bodyPr wrap="square" rtlCol="0">
            <a:spAutoFit/>
          </a:bodyPr>
          <a:lstStyle/>
          <a:p>
            <a:r>
              <a:rPr lang="en-US" altLang="zh-CN" sz="2400" b="1" dirty="0"/>
              <a:t>Based on UDP messages</a:t>
            </a:r>
            <a:endParaRPr lang="zh-CN" altLang="en-US" sz="2400" b="1" dirty="0"/>
          </a:p>
        </p:txBody>
      </p:sp>
      <p:sp>
        <p:nvSpPr>
          <p:cNvPr id="3" name="文本框 2">
            <a:extLst>
              <a:ext uri="{FF2B5EF4-FFF2-40B4-BE49-F238E27FC236}">
                <a16:creationId xmlns:a16="http://schemas.microsoft.com/office/drawing/2014/main" id="{3F209EBA-DFFB-4028-8DEC-8A232D8F545A}"/>
              </a:ext>
            </a:extLst>
          </p:cNvPr>
          <p:cNvSpPr txBox="1"/>
          <p:nvPr/>
        </p:nvSpPr>
        <p:spPr>
          <a:xfrm>
            <a:off x="687010" y="1913021"/>
            <a:ext cx="11504990"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Ping</a:t>
            </a:r>
          </a:p>
          <a:p>
            <a:pPr lvl="1"/>
            <a:r>
              <a:rPr lang="en-US" altLang="zh-CN" sz="2000" dirty="0"/>
              <a:t>sending Internet Control Message Protocol (ICMP) echo request packets to the target host and waiting for an ICMP echo reply. </a:t>
            </a:r>
            <a:endParaRPr lang="en-US" altLang="zh-CN" sz="2400" b="1" dirty="0"/>
          </a:p>
        </p:txBody>
      </p:sp>
      <p:sp>
        <p:nvSpPr>
          <p:cNvPr id="10" name="文本框 9">
            <a:extLst>
              <a:ext uri="{FF2B5EF4-FFF2-40B4-BE49-F238E27FC236}">
                <a16:creationId xmlns:a16="http://schemas.microsoft.com/office/drawing/2014/main" id="{0978FFAF-6E18-42D4-9D5B-E101D28EE6AE}"/>
              </a:ext>
            </a:extLst>
          </p:cNvPr>
          <p:cNvSpPr txBox="1"/>
          <p:nvPr/>
        </p:nvSpPr>
        <p:spPr>
          <a:xfrm>
            <a:off x="687009" y="3040893"/>
            <a:ext cx="6724443"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CAIDA’s Ark ,</a:t>
            </a:r>
            <a:r>
              <a:rPr lang="zh-CN" altLang="en-US" sz="2400" b="1" dirty="0"/>
              <a:t> </a:t>
            </a:r>
            <a:r>
              <a:rPr lang="en-US" altLang="zh-CN" sz="2400" b="1" dirty="0"/>
              <a:t>DIMES,</a:t>
            </a:r>
            <a:r>
              <a:rPr lang="zh-CN" altLang="en-US" sz="2400" b="1" dirty="0"/>
              <a:t> </a:t>
            </a:r>
            <a:r>
              <a:rPr lang="en-US" altLang="zh-CN" sz="2400" b="1" dirty="0" err="1"/>
              <a:t>Dipzoom</a:t>
            </a:r>
            <a:endParaRPr lang="zh-CN" altLang="en-US" sz="2400" b="1" dirty="0"/>
          </a:p>
        </p:txBody>
      </p:sp>
      <p:sp>
        <p:nvSpPr>
          <p:cNvPr id="12" name="文本框 11">
            <a:extLst>
              <a:ext uri="{FF2B5EF4-FFF2-40B4-BE49-F238E27FC236}">
                <a16:creationId xmlns:a16="http://schemas.microsoft.com/office/drawing/2014/main" id="{93ED44DE-94D8-443C-AC47-B38757D3D1FE}"/>
              </a:ext>
            </a:extLst>
          </p:cNvPr>
          <p:cNvSpPr txBox="1"/>
          <p:nvPr/>
        </p:nvSpPr>
        <p:spPr>
          <a:xfrm>
            <a:off x="687009" y="4278855"/>
            <a:ext cx="10817982"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err="1"/>
              <a:t>pathchar</a:t>
            </a:r>
            <a:r>
              <a:rPr lang="en-US" altLang="zh-CN" sz="2400" b="1" dirty="0"/>
              <a:t>, </a:t>
            </a:r>
            <a:r>
              <a:rPr lang="en-US" altLang="zh-CN" sz="2400" b="1" dirty="0" err="1"/>
              <a:t>pchar</a:t>
            </a:r>
            <a:endParaRPr lang="en-US" altLang="zh-CN" sz="2400" b="1" dirty="0"/>
          </a:p>
          <a:p>
            <a:pPr lvl="1"/>
            <a:r>
              <a:rPr lang="en-US" altLang="zh-CN" sz="2000" dirty="0">
                <a:latin typeface="Times New Roman" panose="02020603050405020304" pitchFamily="18" charset="0"/>
                <a:cs typeface="Times New Roman" panose="02020603050405020304" pitchFamily="18" charset="0"/>
              </a:rPr>
              <a:t>sending UDP packets to the target host and waiting for an ICMP echo reply or UDP reply. </a:t>
            </a:r>
            <a:endParaRPr lang="en-US" altLang="zh-CN" sz="2400" dirty="0">
              <a:latin typeface="Times New Roman" panose="02020603050405020304" pitchFamily="18" charset="0"/>
              <a:cs typeface="Times New Roman" panose="02020603050405020304" pitchFamily="18" charset="0"/>
            </a:endParaRPr>
          </a:p>
          <a:p>
            <a:pPr lvl="1"/>
            <a:endParaRPr lang="en-US" altLang="zh-CN" sz="2400" b="1" dirty="0"/>
          </a:p>
          <a:p>
            <a:pPr lvl="1"/>
            <a:endParaRPr lang="en-US" altLang="zh-CN" sz="2400" b="1" dirty="0"/>
          </a:p>
          <a:p>
            <a:r>
              <a:rPr lang="en-US" altLang="zh-CN" sz="2400" b="1" dirty="0"/>
              <a:t>	</a:t>
            </a:r>
          </a:p>
          <a:p>
            <a:pPr lvl="1"/>
            <a:endParaRPr lang="en-US" altLang="zh-CN" sz="2400" b="1" dirty="0"/>
          </a:p>
        </p:txBody>
      </p:sp>
    </p:spTree>
    <p:extLst>
      <p:ext uri="{BB962C8B-B14F-4D97-AF65-F5344CB8AC3E}">
        <p14:creationId xmlns:p14="http://schemas.microsoft.com/office/powerpoint/2010/main" val="148583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F87C3B68-7500-42BA-B16F-7E51E94D36CC}"/>
              </a:ext>
            </a:extLst>
          </p:cNvPr>
          <p:cNvCxnSpPr/>
          <p:nvPr/>
        </p:nvCxnSpPr>
        <p:spPr>
          <a:xfrm>
            <a:off x="687010" y="832152"/>
            <a:ext cx="1081798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93C38439-198E-4F1B-9B86-E29A6EDE7905}"/>
              </a:ext>
            </a:extLst>
          </p:cNvPr>
          <p:cNvSpPr/>
          <p:nvPr/>
        </p:nvSpPr>
        <p:spPr>
          <a:xfrm>
            <a:off x="862508" y="322924"/>
            <a:ext cx="366369" cy="366369"/>
          </a:xfrm>
          <a:prstGeom prst="ellipse">
            <a:avLst/>
          </a:prstGeom>
          <a:solidFill>
            <a:srgbClr val="2BB7B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TextBox 34">
            <a:extLst>
              <a:ext uri="{FF2B5EF4-FFF2-40B4-BE49-F238E27FC236}">
                <a16:creationId xmlns:a16="http://schemas.microsoft.com/office/drawing/2014/main" id="{22A323EE-7158-45DE-A32B-77E69375D80C}"/>
              </a:ext>
            </a:extLst>
          </p:cNvPr>
          <p:cNvSpPr txBox="1"/>
          <p:nvPr/>
        </p:nvSpPr>
        <p:spPr>
          <a:xfrm>
            <a:off x="1228877" y="299057"/>
            <a:ext cx="6208751" cy="461665"/>
          </a:xfrm>
          <a:prstGeom prst="rect">
            <a:avLst/>
          </a:prstGeom>
          <a:noFill/>
        </p:spPr>
        <p:txBody>
          <a:bodyPr wrap="none" rtlCol="0">
            <a:spAutoFit/>
          </a:bodyPr>
          <a:lstStyle/>
          <a:p>
            <a:r>
              <a:rPr lang="en-US" altLang="zh-CN" sz="2400" dirty="0"/>
              <a:t>Activate Network </a:t>
            </a:r>
            <a:r>
              <a:rPr lang="en-US" altLang="zh-CN" sz="2400" dirty="0">
                <a:solidFill>
                  <a:prstClr val="black">
                    <a:lumMod val="75000"/>
                    <a:lumOff val="25000"/>
                  </a:prstClr>
                </a:solidFill>
                <a:latin typeface="Arial" panose="020B0604020202020204" pitchFamily="34" charset="0"/>
                <a:cs typeface="Arial" panose="020B0604020202020204" pitchFamily="34" charset="0"/>
              </a:rPr>
              <a:t>Performance </a:t>
            </a:r>
            <a:r>
              <a:rPr lang="en-US" altLang="zh-CN" sz="2400" dirty="0"/>
              <a:t>Measurement</a:t>
            </a:r>
            <a:endParaRPr lang="zh-CN" altLang="en-US" sz="2400" dirty="0"/>
          </a:p>
        </p:txBody>
      </p:sp>
      <p:pic>
        <p:nvPicPr>
          <p:cNvPr id="7" name="Picture 6">
            <a:extLst>
              <a:ext uri="{FF2B5EF4-FFF2-40B4-BE49-F238E27FC236}">
                <a16:creationId xmlns:a16="http://schemas.microsoft.com/office/drawing/2014/main" id="{52A3BD85-0EF9-4B76-8260-B72AD25B351B}"/>
              </a:ext>
            </a:extLst>
          </p:cNvPr>
          <p:cNvPicPr>
            <a:picLocks noChangeAspect="1"/>
          </p:cNvPicPr>
          <p:nvPr/>
        </p:nvPicPr>
        <p:blipFill rotWithShape="1">
          <a:blip r:embed="rId3">
            <a:extLst>
              <a:ext uri="{28A0092B-C50C-407E-A947-70E740481C1C}">
                <a14:useLocalDpi xmlns:a14="http://schemas.microsoft.com/office/drawing/2010/main" val="0"/>
              </a:ext>
            </a:extLst>
          </a:blip>
          <a:srcRect l="12713" t="35010" r="13155" b="40588"/>
          <a:stretch/>
        </p:blipFill>
        <p:spPr>
          <a:xfrm>
            <a:off x="7670469" y="0"/>
            <a:ext cx="3971926" cy="923920"/>
          </a:xfrm>
          <a:prstGeom prst="rect">
            <a:avLst/>
          </a:prstGeom>
        </p:spPr>
      </p:pic>
      <p:sp>
        <p:nvSpPr>
          <p:cNvPr id="8" name="文本框 7">
            <a:extLst>
              <a:ext uri="{FF2B5EF4-FFF2-40B4-BE49-F238E27FC236}">
                <a16:creationId xmlns:a16="http://schemas.microsoft.com/office/drawing/2014/main" id="{22C012D1-68FE-47C8-9A94-498E6394434A}"/>
              </a:ext>
            </a:extLst>
          </p:cNvPr>
          <p:cNvSpPr txBox="1"/>
          <p:nvPr/>
        </p:nvSpPr>
        <p:spPr>
          <a:xfrm>
            <a:off x="687010" y="1433472"/>
            <a:ext cx="5923303" cy="461665"/>
          </a:xfrm>
          <a:prstGeom prst="rect">
            <a:avLst/>
          </a:prstGeom>
          <a:noFill/>
        </p:spPr>
        <p:txBody>
          <a:bodyPr wrap="square" rtlCol="0">
            <a:spAutoFit/>
          </a:bodyPr>
          <a:lstStyle/>
          <a:p>
            <a:r>
              <a:rPr lang="en-US" altLang="zh-CN" sz="2400" b="1" dirty="0"/>
              <a:t>Based on TCP</a:t>
            </a:r>
            <a:endParaRPr lang="zh-CN" altLang="en-US" sz="2400" b="1" dirty="0"/>
          </a:p>
        </p:txBody>
      </p:sp>
      <p:sp>
        <p:nvSpPr>
          <p:cNvPr id="9" name="文本框 8">
            <a:extLst>
              <a:ext uri="{FF2B5EF4-FFF2-40B4-BE49-F238E27FC236}">
                <a16:creationId xmlns:a16="http://schemas.microsoft.com/office/drawing/2014/main" id="{2CBB7D29-6F27-45D3-983B-CE4974BBFE8F}"/>
              </a:ext>
            </a:extLst>
          </p:cNvPr>
          <p:cNvSpPr txBox="1"/>
          <p:nvPr/>
        </p:nvSpPr>
        <p:spPr>
          <a:xfrm>
            <a:off x="511512" y="1984452"/>
            <a:ext cx="11504990"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Sting</a:t>
            </a:r>
          </a:p>
          <a:p>
            <a:pPr lvl="1"/>
            <a:r>
              <a:rPr lang="en-US" altLang="zh-CN" sz="2000" dirty="0"/>
              <a:t>use TCP packet sequence number and acknowledgment number,</a:t>
            </a:r>
            <a:r>
              <a:rPr lang="zh-CN" altLang="en-US" sz="2000" dirty="0"/>
              <a:t> </a:t>
            </a:r>
            <a:r>
              <a:rPr lang="en-US" altLang="zh-CN" sz="2000" dirty="0"/>
              <a:t>able to accurately measure the packet loss rate on both the forward and reverse paths.</a:t>
            </a:r>
          </a:p>
        </p:txBody>
      </p:sp>
      <p:sp>
        <p:nvSpPr>
          <p:cNvPr id="10" name="文本框 9">
            <a:extLst>
              <a:ext uri="{FF2B5EF4-FFF2-40B4-BE49-F238E27FC236}">
                <a16:creationId xmlns:a16="http://schemas.microsoft.com/office/drawing/2014/main" id="{A9B729BA-5496-450B-A023-A3B5F3F8A6B8}"/>
              </a:ext>
            </a:extLst>
          </p:cNvPr>
          <p:cNvSpPr txBox="1"/>
          <p:nvPr/>
        </p:nvSpPr>
        <p:spPr>
          <a:xfrm>
            <a:off x="501021" y="3400584"/>
            <a:ext cx="11504990"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POINTER</a:t>
            </a:r>
          </a:p>
          <a:p>
            <a:pPr lvl="1"/>
            <a:r>
              <a:rPr lang="en-US" altLang="zh-CN" sz="2000" dirty="0"/>
              <a:t>send TCP probe packets with unacceptable acknowledgment numbers (ANs) and sequence number (SNs) to induce TCP ACKs for measurement.</a:t>
            </a:r>
          </a:p>
        </p:txBody>
      </p:sp>
      <p:sp>
        <p:nvSpPr>
          <p:cNvPr id="11" name="文本框 10">
            <a:extLst>
              <a:ext uri="{FF2B5EF4-FFF2-40B4-BE49-F238E27FC236}">
                <a16:creationId xmlns:a16="http://schemas.microsoft.com/office/drawing/2014/main" id="{FDBE3CFC-152F-4A57-801F-A88C9F386D8E}"/>
              </a:ext>
            </a:extLst>
          </p:cNvPr>
          <p:cNvSpPr txBox="1"/>
          <p:nvPr/>
        </p:nvSpPr>
        <p:spPr>
          <a:xfrm>
            <a:off x="511512" y="4556993"/>
            <a:ext cx="11504990" cy="1661993"/>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Tulip</a:t>
            </a:r>
          </a:p>
          <a:p>
            <a:pPr lvl="1"/>
            <a:r>
              <a:rPr lang="en-US" altLang="zh-CN" dirty="0"/>
              <a:t>loss and reordering measurement, is based on the unwarranted assumption that the remote hosts and routers support consecutive IPID</a:t>
            </a:r>
            <a:r>
              <a:rPr lang="en-US" altLang="zh-CN" sz="2000" dirty="0"/>
              <a:t> value.</a:t>
            </a:r>
            <a:br>
              <a:rPr lang="en-US" altLang="zh-CN" sz="2000" dirty="0"/>
            </a:br>
            <a:r>
              <a:rPr lang="en-US" altLang="zh-CN" sz="2000" dirty="0"/>
              <a:t> </a:t>
            </a:r>
            <a:br>
              <a:rPr lang="en-US" altLang="zh-CN" sz="2000" dirty="0"/>
            </a:br>
            <a:endParaRPr lang="en-US" altLang="zh-CN" sz="2000" dirty="0"/>
          </a:p>
        </p:txBody>
      </p:sp>
    </p:spTree>
    <p:extLst>
      <p:ext uri="{BB962C8B-B14F-4D97-AF65-F5344CB8AC3E}">
        <p14:creationId xmlns:p14="http://schemas.microsoft.com/office/powerpoint/2010/main" val="2578205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6265</TotalTime>
  <Words>4060</Words>
  <Application>Microsoft Office PowerPoint</Application>
  <PresentationFormat>宽屏</PresentationFormat>
  <Paragraphs>291</Paragraphs>
  <Slides>29</Slides>
  <Notes>28</Notes>
  <HiddenSlides>0</HiddenSlides>
  <MMClips>1</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29</vt:i4>
      </vt:variant>
    </vt:vector>
  </HeadingPairs>
  <TitlesOfParts>
    <vt:vector size="39" baseType="lpstr">
      <vt:lpstr>ITC Avant Garde Std Bk</vt:lpstr>
      <vt:lpstr>等线</vt:lpstr>
      <vt:lpstr>微软雅黑</vt:lpstr>
      <vt:lpstr>Arial</vt:lpstr>
      <vt:lpstr>Calibri</vt:lpstr>
      <vt:lpstr>Calibri Light</vt:lpstr>
      <vt:lpstr>Impact</vt:lpstr>
      <vt:lpstr>Times New Roman</vt:lpstr>
      <vt:lpstr>Office Theme</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yibin</dc:creator>
  <cp:lastModifiedBy>任 智杰</cp:lastModifiedBy>
  <cp:revision>154</cp:revision>
  <dcterms:created xsi:type="dcterms:W3CDTF">2019-06-19T08:06:23Z</dcterms:created>
  <dcterms:modified xsi:type="dcterms:W3CDTF">2019-06-23T16:42:14Z</dcterms:modified>
</cp:coreProperties>
</file>